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256" r:id="rId2"/>
    <p:sldId id="257" r:id="rId3"/>
    <p:sldId id="265" r:id="rId4"/>
    <p:sldId id="258" r:id="rId5"/>
    <p:sldId id="273" r:id="rId6"/>
    <p:sldId id="274" r:id="rId7"/>
    <p:sldId id="266" r:id="rId8"/>
    <p:sldId id="267" r:id="rId9"/>
    <p:sldId id="268" r:id="rId10"/>
    <p:sldId id="271" r:id="rId11"/>
    <p:sldId id="269" r:id="rId12"/>
    <p:sldId id="259" r:id="rId13"/>
    <p:sldId id="276" r:id="rId14"/>
    <p:sldId id="270" r:id="rId15"/>
    <p:sldId id="272" r:id="rId16"/>
    <p:sldId id="260" r:id="rId17"/>
    <p:sldId id="277" r:id="rId18"/>
    <p:sldId id="262" r:id="rId19"/>
    <p:sldId id="275" r:id="rId20"/>
    <p:sldId id="278" r:id="rId21"/>
    <p:sldId id="279" r:id="rId22"/>
    <p:sldId id="264" r:id="rId23"/>
    <p:sldId id="280" r:id="rId24"/>
    <p:sldId id="263" r:id="rId25"/>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586" autoAdjust="0"/>
  </p:normalViewPr>
  <p:slideViewPr>
    <p:cSldViewPr>
      <p:cViewPr varScale="1">
        <p:scale>
          <a:sx n="66" d="100"/>
          <a:sy n="66" d="100"/>
        </p:scale>
        <p:origin x="-1506" y="-114"/>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02AD4A82-64B1-4429-B00F-1738D1FA2A76}" type="datetimeFigureOut">
              <a:rPr lang="en-US" smtClean="0"/>
              <a:t>10/16/2011</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9F87B9DA-782B-4C4C-A835-82C74C571967}" type="slidenum">
              <a:rPr lang="en-US" smtClean="0"/>
              <a:t>‹#›</a:t>
            </a:fld>
            <a:endParaRPr lang="en-US"/>
          </a:p>
        </p:txBody>
      </p:sp>
    </p:spTree>
    <p:extLst>
      <p:ext uri="{BB962C8B-B14F-4D97-AF65-F5344CB8AC3E}">
        <p14:creationId xmlns:p14="http://schemas.microsoft.com/office/powerpoint/2010/main" val="243878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0CB1B85C-6BBC-4D43-A70B-DB3BB23C089B}" type="datetimeFigureOut">
              <a:rPr lang="en-US" smtClean="0"/>
              <a:t>10/16/2011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B2CEBA37-DFA9-4E1B-B884-97C4620652E2}" type="slidenum">
              <a:rPr lang="en-US" smtClean="0"/>
              <a:t>‹#›</a:t>
            </a:fld>
            <a:endParaRPr lang="en-US"/>
          </a:p>
        </p:txBody>
      </p:sp>
    </p:spTree>
    <p:extLst>
      <p:ext uri="{BB962C8B-B14F-4D97-AF65-F5344CB8AC3E}">
        <p14:creationId xmlns:p14="http://schemas.microsoft.com/office/powerpoint/2010/main" val="404498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MCT: are medium-chain (6 to 12 carbons) fatty acid esters of glycerol.</a:t>
            </a:r>
            <a:r>
              <a:rPr lang="en-US" baseline="0" dirty="0" smtClean="0"/>
              <a:t>  </a:t>
            </a:r>
            <a:r>
              <a:rPr lang="en-US" dirty="0" smtClean="0"/>
              <a:t>MCTs passively diffuse from the GI tract to the portal system (longer fatty acids are absorbed into the lymphatic system)</a:t>
            </a:r>
            <a:endParaRPr lang="en-US" dirty="0"/>
          </a:p>
        </p:txBody>
      </p:sp>
      <p:sp>
        <p:nvSpPr>
          <p:cNvPr id="4" name="Slide Number Placeholder 3"/>
          <p:cNvSpPr>
            <a:spLocks noGrp="1"/>
          </p:cNvSpPr>
          <p:nvPr>
            <p:ph type="sldNum" sz="quarter" idx="10"/>
          </p:nvPr>
        </p:nvSpPr>
        <p:spPr/>
        <p:txBody>
          <a:bodyPr/>
          <a:lstStyle/>
          <a:p>
            <a:fld id="{B2CEBA37-DFA9-4E1B-B884-97C4620652E2}" type="slidenum">
              <a:rPr lang="en-US" smtClean="0"/>
              <a:t>9</a:t>
            </a:fld>
            <a:endParaRPr lang="en-US"/>
          </a:p>
        </p:txBody>
      </p:sp>
    </p:spTree>
    <p:extLst>
      <p:ext uri="{BB962C8B-B14F-4D97-AF65-F5344CB8AC3E}">
        <p14:creationId xmlns:p14="http://schemas.microsoft.com/office/powerpoint/2010/main" val="207757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overhydration</a:t>
            </a:r>
            <a:r>
              <a:rPr lang="en-US" dirty="0"/>
              <a:t>” related to high fluid intake and excess fluid from </a:t>
            </a:r>
            <a:r>
              <a:rPr lang="en-US" dirty="0" err="1"/>
              <a:t>chylothorax</a:t>
            </a:r>
            <a:r>
              <a:rPr lang="en-US" dirty="0"/>
              <a:t>.  </a:t>
            </a:r>
          </a:p>
          <a:p>
            <a:r>
              <a:rPr lang="en-US" dirty="0"/>
              <a:t>C-reactive protein is produced by the liver. The level of CRP rises when there is inflammation throughout the body. </a:t>
            </a:r>
            <a:r>
              <a:rPr lang="en-US" dirty="0" err="1"/>
              <a:t>Prealbumin</a:t>
            </a:r>
            <a:r>
              <a:rPr lang="en-US" dirty="0"/>
              <a:t>, also known as </a:t>
            </a:r>
            <a:r>
              <a:rPr lang="en-US" dirty="0" err="1"/>
              <a:t>transthyretin</a:t>
            </a:r>
            <a:r>
              <a:rPr lang="en-US" dirty="0"/>
              <a:t>, has a half-life in plasma of 2 days, much shorter than that of albumin. </a:t>
            </a:r>
            <a:r>
              <a:rPr lang="en-US" dirty="0" err="1"/>
              <a:t>Prealbumin</a:t>
            </a:r>
            <a:r>
              <a:rPr lang="en-US" dirty="0"/>
              <a:t> is therefore more sensitive to changes in protein-energy status than albumin, and its concentration closely reflects recent dietary intake rather than overall nutritional status (5). Because of this short half-life, however, the concentration of </a:t>
            </a:r>
            <a:r>
              <a:rPr lang="en-US" dirty="0" err="1"/>
              <a:t>prealbumin</a:t>
            </a:r>
            <a:r>
              <a:rPr lang="en-US" dirty="0"/>
              <a:t> falls rapidly as a result of the fall in its synthetic rate when there is a reprioritization of synthesis toward acute-phase proteins such as C-reactive protein</a:t>
            </a:r>
            <a:endParaRPr lang="en-US" dirty="0"/>
          </a:p>
        </p:txBody>
      </p:sp>
      <p:sp>
        <p:nvSpPr>
          <p:cNvPr id="4" name="Slide Number Placeholder 3"/>
          <p:cNvSpPr>
            <a:spLocks noGrp="1"/>
          </p:cNvSpPr>
          <p:nvPr>
            <p:ph type="sldNum" sz="quarter" idx="10"/>
          </p:nvPr>
        </p:nvSpPr>
        <p:spPr/>
        <p:txBody>
          <a:bodyPr/>
          <a:lstStyle/>
          <a:p>
            <a:fld id="{B2CEBA37-DFA9-4E1B-B884-97C4620652E2}" type="slidenum">
              <a:rPr lang="en-US" smtClean="0"/>
              <a:t>14</a:t>
            </a:fld>
            <a:endParaRPr lang="en-US"/>
          </a:p>
        </p:txBody>
      </p:sp>
    </p:spTree>
    <p:extLst>
      <p:ext uri="{BB962C8B-B14F-4D97-AF65-F5344CB8AC3E}">
        <p14:creationId xmlns:p14="http://schemas.microsoft.com/office/powerpoint/2010/main" val="232337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difference in diet composition; complex carbs and higher protein vs. simple sugar and lower protein</a:t>
            </a:r>
            <a:endParaRPr lang="en-US" dirty="0"/>
          </a:p>
        </p:txBody>
      </p:sp>
      <p:sp>
        <p:nvSpPr>
          <p:cNvPr id="4" name="Slide Number Placeholder 3"/>
          <p:cNvSpPr>
            <a:spLocks noGrp="1"/>
          </p:cNvSpPr>
          <p:nvPr>
            <p:ph type="sldNum" sz="quarter" idx="10"/>
          </p:nvPr>
        </p:nvSpPr>
        <p:spPr/>
        <p:txBody>
          <a:bodyPr/>
          <a:lstStyle/>
          <a:p>
            <a:fld id="{B2CEBA37-DFA9-4E1B-B884-97C4620652E2}" type="slidenum">
              <a:rPr lang="en-US" smtClean="0"/>
              <a:t>19</a:t>
            </a:fld>
            <a:endParaRPr lang="en-US"/>
          </a:p>
        </p:txBody>
      </p:sp>
    </p:spTree>
    <p:extLst>
      <p:ext uri="{BB962C8B-B14F-4D97-AF65-F5344CB8AC3E}">
        <p14:creationId xmlns:p14="http://schemas.microsoft.com/office/powerpoint/2010/main" val="166619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thoracoscopy</a:t>
            </a:r>
            <a:r>
              <a:rPr lang="en-US" dirty="0"/>
              <a:t> uses an endoscope to visually examine the pleura, lungs, and mediastinum and to obtain tissue for testing purposes. An endoscope is an illuminated optic instrument that is inserted through an incision.</a:t>
            </a:r>
          </a:p>
          <a:p>
            <a:endParaRPr lang="en-US" dirty="0"/>
          </a:p>
          <a:p>
            <a:r>
              <a:rPr lang="en-US" dirty="0" smtClean="0"/>
              <a:t>thoracic duct ligation: surgical repair </a:t>
            </a:r>
          </a:p>
          <a:p>
            <a:endParaRPr lang="en-US" dirty="0" smtClean="0"/>
          </a:p>
          <a:p>
            <a:r>
              <a:rPr lang="en-US" dirty="0" err="1" smtClean="0"/>
              <a:t>Pleurodesis</a:t>
            </a:r>
            <a:r>
              <a:rPr lang="en-US" dirty="0" smtClean="0"/>
              <a:t> is a medical procedure in which the pleural space is artificially obliterated</a:t>
            </a:r>
            <a:endParaRPr lang="en-US" dirty="0"/>
          </a:p>
        </p:txBody>
      </p:sp>
      <p:sp>
        <p:nvSpPr>
          <p:cNvPr id="4" name="Slide Number Placeholder 3"/>
          <p:cNvSpPr>
            <a:spLocks noGrp="1"/>
          </p:cNvSpPr>
          <p:nvPr>
            <p:ph type="sldNum" sz="quarter" idx="10"/>
          </p:nvPr>
        </p:nvSpPr>
        <p:spPr/>
        <p:txBody>
          <a:bodyPr/>
          <a:lstStyle/>
          <a:p>
            <a:fld id="{B2CEBA37-DFA9-4E1B-B884-97C4620652E2}" type="slidenum">
              <a:rPr lang="en-US" smtClean="0"/>
              <a:t>20</a:t>
            </a:fld>
            <a:endParaRPr lang="en-US"/>
          </a:p>
        </p:txBody>
      </p:sp>
    </p:spTree>
    <p:extLst>
      <p:ext uri="{BB962C8B-B14F-4D97-AF65-F5344CB8AC3E}">
        <p14:creationId xmlns:p14="http://schemas.microsoft.com/office/powerpoint/2010/main" val="390859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Lymphangiograph</a:t>
            </a:r>
            <a:r>
              <a:rPr lang="en-US" dirty="0" smtClean="0"/>
              <a:t>: ALTERATION OF FLOW of lymphatic fluid</a:t>
            </a:r>
          </a:p>
          <a:p>
            <a:r>
              <a:rPr lang="en-US" dirty="0" smtClean="0"/>
              <a:t>Decortication is a medical procedure involving the surgical removal of the surface layer, membrane, or fibrous cover of an organ (lung).</a:t>
            </a:r>
            <a:endParaRPr lang="en-US" dirty="0"/>
          </a:p>
        </p:txBody>
      </p:sp>
      <p:sp>
        <p:nvSpPr>
          <p:cNvPr id="4" name="Slide Number Placeholder 3"/>
          <p:cNvSpPr>
            <a:spLocks noGrp="1"/>
          </p:cNvSpPr>
          <p:nvPr>
            <p:ph type="sldNum" sz="quarter" idx="10"/>
          </p:nvPr>
        </p:nvSpPr>
        <p:spPr/>
        <p:txBody>
          <a:bodyPr/>
          <a:lstStyle/>
          <a:p>
            <a:fld id="{B2CEBA37-DFA9-4E1B-B884-97C4620652E2}" type="slidenum">
              <a:rPr lang="en-US" smtClean="0"/>
              <a:t>21</a:t>
            </a:fld>
            <a:endParaRPr lang="en-US"/>
          </a:p>
        </p:txBody>
      </p:sp>
    </p:spTree>
    <p:extLst>
      <p:ext uri="{BB962C8B-B14F-4D97-AF65-F5344CB8AC3E}">
        <p14:creationId xmlns:p14="http://schemas.microsoft.com/office/powerpoint/2010/main" val="11897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529D517-6F07-41E4-8D54-2DD1878850CF}" type="datetimeFigureOut">
              <a:rPr lang="en-US" smtClean="0"/>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0C64-EFA4-47CC-811F-91635E2B369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9D517-6F07-41E4-8D54-2DD1878850CF}" type="datetimeFigureOut">
              <a:rPr lang="en-US" smtClean="0"/>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0C64-EFA4-47CC-811F-91635E2B36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9D517-6F07-41E4-8D54-2DD1878850CF}" type="datetimeFigureOut">
              <a:rPr lang="en-US" smtClean="0"/>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0C64-EFA4-47CC-811F-91635E2B36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9D517-6F07-41E4-8D54-2DD1878850CF}" type="datetimeFigureOut">
              <a:rPr lang="en-US" smtClean="0"/>
              <a:t>10/16/2011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0C64-EFA4-47CC-811F-91635E2B36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529D517-6F07-41E4-8D54-2DD1878850CF}" type="datetimeFigureOut">
              <a:rPr lang="en-US" smtClean="0"/>
              <a:t>10/16/2011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4DC40C64-EFA4-47CC-811F-91635E2B36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29D517-6F07-41E4-8D54-2DD1878850CF}" type="datetimeFigureOut">
              <a:rPr lang="en-US" smtClean="0"/>
              <a:t>10/16/2011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0C64-EFA4-47CC-811F-91635E2B36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29D517-6F07-41E4-8D54-2DD1878850CF}" type="datetimeFigureOut">
              <a:rPr lang="en-US" smtClean="0"/>
              <a:t>10/16/2011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0C64-EFA4-47CC-811F-91635E2B36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29D517-6F07-41E4-8D54-2DD1878850CF}" type="datetimeFigureOut">
              <a:rPr lang="en-US" smtClean="0"/>
              <a:t>10/16/2011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0C64-EFA4-47CC-811F-91635E2B36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9D517-6F07-41E4-8D54-2DD1878850CF}" type="datetimeFigureOut">
              <a:rPr lang="en-US" smtClean="0"/>
              <a:t>10/16/2011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0C64-EFA4-47CC-811F-91635E2B36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29D517-6F07-41E4-8D54-2DD1878850CF}" type="datetimeFigureOut">
              <a:rPr lang="en-US" smtClean="0"/>
              <a:t>10/16/2011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0C64-EFA4-47CC-811F-91635E2B369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529D517-6F07-41E4-8D54-2DD1878850CF}" type="datetimeFigureOut">
              <a:rPr lang="en-US" smtClean="0"/>
              <a:t>10/16/2011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0C64-EFA4-47CC-811F-91635E2B369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529D517-6F07-41E4-8D54-2DD1878850CF}" type="datetimeFigureOut">
              <a:rPr lang="en-US" smtClean="0"/>
              <a:t>10/16/2011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DC40C64-EFA4-47CC-811F-91635E2B369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Chylothorax</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Katrina Bellan</a:t>
            </a:r>
          </a:p>
          <a:p>
            <a:r>
              <a:rPr lang="en-US" dirty="0" smtClean="0"/>
              <a:t>Virginia Tech Dietetic Intern</a:t>
            </a:r>
          </a:p>
          <a:p>
            <a:r>
              <a:rPr lang="en-US" dirty="0" smtClean="0"/>
              <a:t>October</a:t>
            </a:r>
            <a:r>
              <a:rPr lang="en-US" dirty="0" smtClean="0"/>
              <a:t> 17, </a:t>
            </a:r>
            <a:r>
              <a:rPr lang="en-US" dirty="0" smtClean="0"/>
              <a:t>2011</a:t>
            </a:r>
            <a:endParaRPr lang="en-US" dirty="0"/>
          </a:p>
        </p:txBody>
      </p:sp>
    </p:spTree>
    <p:extLst>
      <p:ext uri="{BB962C8B-B14F-4D97-AF65-F5344CB8AC3E}">
        <p14:creationId xmlns:p14="http://schemas.microsoft.com/office/powerpoint/2010/main" val="2456625056"/>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792162"/>
          </a:xfrm>
        </p:spPr>
        <p:txBody>
          <a:bodyPr>
            <a:normAutofit/>
          </a:bodyPr>
          <a:lstStyle/>
          <a:p>
            <a:r>
              <a:rPr lang="en-US" dirty="0" smtClean="0"/>
              <a:t>Communicating through the consult:</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r>
              <a:rPr lang="en-US" sz="2800" dirty="0" smtClean="0"/>
              <a:t>“Nutrition consult for MCT oil”</a:t>
            </a:r>
          </a:p>
          <a:p>
            <a:r>
              <a:rPr lang="en-US" sz="2800" dirty="0" smtClean="0"/>
              <a:t>Why was this ordered?</a:t>
            </a:r>
          </a:p>
          <a:p>
            <a:pPr lvl="1"/>
            <a:r>
              <a:rPr lang="en-US" sz="2800" dirty="0" smtClean="0"/>
              <a:t>PT currently on clear liquid diet.  MD believed </a:t>
            </a:r>
            <a:r>
              <a:rPr lang="en-US" sz="2800" dirty="0" err="1" smtClean="0"/>
              <a:t>pt</a:t>
            </a:r>
            <a:r>
              <a:rPr lang="en-US" sz="2800" dirty="0" smtClean="0"/>
              <a:t> needed to increase kcals</a:t>
            </a:r>
            <a:endParaRPr lang="en-US" sz="2800" dirty="0" smtClean="0"/>
          </a:p>
          <a:p>
            <a:pPr lvl="1"/>
            <a:r>
              <a:rPr lang="en-US" sz="2800" dirty="0" smtClean="0"/>
              <a:t>Absorbed passively through the GI tract and not the lymph as longer chains </a:t>
            </a:r>
            <a:r>
              <a:rPr lang="en-US" sz="2800" dirty="0" smtClean="0"/>
              <a:t>are.  </a:t>
            </a:r>
            <a:endParaRPr lang="en-US" sz="2800" dirty="0" smtClean="0"/>
          </a:p>
          <a:p>
            <a:r>
              <a:rPr lang="en-US" sz="2800" dirty="0" smtClean="0"/>
              <a:t>My goal: Create a diet that meets protein and calorie needs without MCT oil</a:t>
            </a:r>
            <a:endParaRPr lang="en-US" sz="2800" dirty="0"/>
          </a:p>
          <a:p>
            <a:r>
              <a:rPr lang="en-US" sz="2800" dirty="0" smtClean="0"/>
              <a:t>Why?</a:t>
            </a:r>
          </a:p>
          <a:p>
            <a:pPr lvl="1"/>
            <a:r>
              <a:rPr lang="en-US" sz="2800" dirty="0" smtClean="0"/>
              <a:t>MCT oil is not palatable, poor compliance, very </a:t>
            </a:r>
            <a:r>
              <a:rPr lang="en-US" sz="2800" dirty="0" smtClean="0"/>
              <a:t>expensive </a:t>
            </a:r>
          </a:p>
          <a:p>
            <a:pPr marL="0" indent="0">
              <a:buNone/>
            </a:pPr>
            <a:endParaRPr lang="en-US"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9" y="152401"/>
            <a:ext cx="1371601"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699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Patient</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DJ, 75 year old </a:t>
            </a:r>
            <a:r>
              <a:rPr lang="en-US" sz="3200" dirty="0" smtClean="0"/>
              <a:t>Male, Middle Eastern</a:t>
            </a:r>
            <a:endParaRPr lang="en-US" sz="3200" dirty="0" smtClean="0"/>
          </a:p>
          <a:p>
            <a:r>
              <a:rPr lang="en-US" sz="3200" dirty="0" smtClean="0"/>
              <a:t>Admitted 8/25/11</a:t>
            </a:r>
          </a:p>
          <a:p>
            <a:r>
              <a:rPr lang="en-US" sz="3200" dirty="0" smtClean="0"/>
              <a:t>DX: </a:t>
            </a:r>
            <a:r>
              <a:rPr lang="en-US" sz="3200" dirty="0" err="1" smtClean="0"/>
              <a:t>Chylothorax</a:t>
            </a:r>
            <a:r>
              <a:rPr lang="en-US" sz="3200" dirty="0" smtClean="0"/>
              <a:t> post lobectomy</a:t>
            </a:r>
          </a:p>
          <a:p>
            <a:pPr marL="0" lvl="1" indent="0">
              <a:buNone/>
            </a:pPr>
            <a:r>
              <a:rPr lang="en-US" sz="3200" dirty="0"/>
              <a:t>	Post exploratory redo thoracic duct </a:t>
            </a:r>
            <a:r>
              <a:rPr lang="en-US" sz="3200" dirty="0" smtClean="0"/>
              <a:t>ligation</a:t>
            </a:r>
          </a:p>
          <a:p>
            <a:r>
              <a:rPr lang="en-US" sz="3200" dirty="0" smtClean="0"/>
              <a:t>PMH: HTN, DMII, lung CA, anemia, thyroid nodule, GERD</a:t>
            </a:r>
          </a:p>
          <a:p>
            <a:pPr lvl="1"/>
            <a:r>
              <a:rPr lang="en-US" sz="3200" dirty="0" smtClean="0"/>
              <a:t>DM </a:t>
            </a:r>
            <a:r>
              <a:rPr lang="en-US" sz="3200" dirty="0" smtClean="0"/>
              <a:t>has been controlled for over 20 years with diet alone</a:t>
            </a:r>
          </a:p>
          <a:p>
            <a:r>
              <a:rPr lang="en-US" sz="3200" dirty="0" err="1" smtClean="0"/>
              <a:t>Pt</a:t>
            </a:r>
            <a:r>
              <a:rPr lang="en-US" sz="3200" dirty="0" smtClean="0"/>
              <a:t> very willing to comply with orders</a:t>
            </a:r>
          </a:p>
          <a:p>
            <a:pPr marL="457200" lvl="1" indent="0">
              <a:buNone/>
            </a:pPr>
            <a:endParaRPr lang="en-US" dirty="0" smtClean="0"/>
          </a:p>
        </p:txBody>
      </p:sp>
    </p:spTree>
    <p:extLst>
      <p:ext uri="{BB962C8B-B14F-4D97-AF65-F5344CB8AC3E}">
        <p14:creationId xmlns:p14="http://schemas.microsoft.com/office/powerpoint/2010/main" val="214037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Anthropometrics</a:t>
            </a:r>
            <a:endParaRPr lang="en-US" dirty="0"/>
          </a:p>
        </p:txBody>
      </p:sp>
      <p:sp>
        <p:nvSpPr>
          <p:cNvPr id="3" name="Content Placeholder 2"/>
          <p:cNvSpPr>
            <a:spLocks noGrp="1"/>
          </p:cNvSpPr>
          <p:nvPr>
            <p:ph idx="1"/>
          </p:nvPr>
        </p:nvSpPr>
        <p:spPr/>
        <p:txBody>
          <a:bodyPr>
            <a:normAutofit/>
          </a:bodyPr>
          <a:lstStyle/>
          <a:p>
            <a:r>
              <a:rPr lang="en-US" sz="3200" dirty="0" err="1" smtClean="0"/>
              <a:t>Ht</a:t>
            </a:r>
            <a:r>
              <a:rPr lang="en-US" sz="3200" dirty="0" smtClean="0"/>
              <a:t>: 172.7 cm, </a:t>
            </a:r>
            <a:r>
              <a:rPr lang="en-US" sz="3200" dirty="0" err="1" smtClean="0"/>
              <a:t>Wt</a:t>
            </a:r>
            <a:r>
              <a:rPr lang="en-US" sz="3200" dirty="0" smtClean="0"/>
              <a:t>: 63.6 kg</a:t>
            </a:r>
            <a:r>
              <a:rPr lang="en-US" sz="3200" dirty="0" smtClean="0"/>
              <a:t>, IBW: 70 kg </a:t>
            </a:r>
            <a:r>
              <a:rPr lang="en-US" sz="1800" dirty="0" smtClean="0"/>
              <a:t>+/- </a:t>
            </a:r>
            <a:r>
              <a:rPr lang="en-US" sz="3200" dirty="0" smtClean="0"/>
              <a:t>10% </a:t>
            </a:r>
            <a:r>
              <a:rPr lang="en-US" sz="3200" dirty="0" smtClean="0"/>
              <a:t>BMI: 21.2 kg/m2</a:t>
            </a:r>
          </a:p>
          <a:p>
            <a:pPr lvl="1"/>
            <a:r>
              <a:rPr lang="en-US" sz="3200" dirty="0" err="1" smtClean="0"/>
              <a:t>Wt</a:t>
            </a:r>
            <a:r>
              <a:rPr lang="en-US" sz="3200" dirty="0" smtClean="0"/>
              <a:t> </a:t>
            </a:r>
            <a:r>
              <a:rPr lang="en-US" sz="3200" dirty="0" smtClean="0"/>
              <a:t>stable for as long as </a:t>
            </a:r>
            <a:r>
              <a:rPr lang="en-US" sz="3200" dirty="0" err="1" smtClean="0"/>
              <a:t>pt</a:t>
            </a:r>
            <a:r>
              <a:rPr lang="en-US" sz="3200" dirty="0" smtClean="0"/>
              <a:t> can</a:t>
            </a:r>
            <a:r>
              <a:rPr lang="en-US" sz="3200" dirty="0" smtClean="0"/>
              <a:t> </a:t>
            </a:r>
            <a:r>
              <a:rPr lang="en-US" sz="3200" dirty="0" smtClean="0"/>
              <a:t>remember.  </a:t>
            </a:r>
            <a:r>
              <a:rPr lang="en-US" sz="3200" dirty="0" err="1" smtClean="0"/>
              <a:t>Pt</a:t>
            </a:r>
            <a:r>
              <a:rPr lang="en-US" sz="3200" dirty="0" smtClean="0"/>
              <a:t> reports </a:t>
            </a:r>
            <a:r>
              <a:rPr lang="en-US" sz="3200" dirty="0" smtClean="0"/>
              <a:t>suspicion of minor </a:t>
            </a:r>
            <a:r>
              <a:rPr lang="en-US" sz="3200" dirty="0" err="1" smtClean="0"/>
              <a:t>wt</a:t>
            </a:r>
            <a:r>
              <a:rPr lang="en-US" sz="3200" dirty="0" smtClean="0"/>
              <a:t> loss in hospital but unsure of amount or origin.   </a:t>
            </a:r>
            <a:endParaRPr lang="en-US" sz="3200" dirty="0"/>
          </a:p>
          <a:p>
            <a:r>
              <a:rPr lang="en-US" sz="3200" dirty="0" smtClean="0"/>
              <a:t>Physical Assessment of Nutrition Status:</a:t>
            </a:r>
          </a:p>
          <a:p>
            <a:pPr lvl="1"/>
            <a:r>
              <a:rPr lang="en-US" sz="3200" dirty="0" err="1" smtClean="0"/>
              <a:t>Pt</a:t>
            </a:r>
            <a:r>
              <a:rPr lang="en-US" sz="3200" dirty="0" smtClean="0"/>
              <a:t> </a:t>
            </a:r>
            <a:r>
              <a:rPr lang="en-US" sz="3200" dirty="0" smtClean="0"/>
              <a:t>appearance </a:t>
            </a:r>
            <a:r>
              <a:rPr lang="en-US" sz="3200" dirty="0" smtClean="0"/>
              <a:t>appropriate for age.  Skin is intact and he </a:t>
            </a:r>
            <a:r>
              <a:rPr lang="en-US" sz="3200" dirty="0" smtClean="0"/>
              <a:t>is </a:t>
            </a:r>
            <a:r>
              <a:rPr lang="en-US" sz="3200" dirty="0" smtClean="0"/>
              <a:t>comfortable </a:t>
            </a:r>
            <a:r>
              <a:rPr lang="en-US" sz="3200" dirty="0" smtClean="0"/>
              <a:t>and relaxed.  </a:t>
            </a:r>
          </a:p>
        </p:txBody>
      </p:sp>
    </p:spTree>
    <p:extLst>
      <p:ext uri="{BB962C8B-B14F-4D97-AF65-F5344CB8AC3E}">
        <p14:creationId xmlns:p14="http://schemas.microsoft.com/office/powerpoint/2010/main" val="3445452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dirty="0" smtClean="0"/>
              <a:t>Medications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1864016"/>
              </p:ext>
            </p:extLst>
          </p:nvPr>
        </p:nvGraphicFramePr>
        <p:xfrm>
          <a:off x="457200" y="990600"/>
          <a:ext cx="8229600" cy="4754880"/>
        </p:xfrm>
        <a:graphic>
          <a:graphicData uri="http://schemas.openxmlformats.org/drawingml/2006/table">
            <a:tbl>
              <a:tblPr firstRow="1" bandRow="1">
                <a:tableStyleId>{5C22544A-7EE6-4342-B048-85BDC9FD1C3A}</a:tableStyleId>
              </a:tblPr>
              <a:tblGrid>
                <a:gridCol w="2057400"/>
                <a:gridCol w="2057400"/>
                <a:gridCol w="2057400"/>
                <a:gridCol w="2057400"/>
              </a:tblGrid>
              <a:tr h="615462">
                <a:tc>
                  <a:txBody>
                    <a:bodyPr/>
                    <a:lstStyle/>
                    <a:p>
                      <a:pPr algn="ctr"/>
                      <a:r>
                        <a:rPr lang="en-US" dirty="0" smtClean="0"/>
                        <a:t>Drug</a:t>
                      </a:r>
                      <a:endParaRPr lang="en-US" dirty="0"/>
                    </a:p>
                  </a:txBody>
                  <a:tcPr/>
                </a:tc>
                <a:tc>
                  <a:txBody>
                    <a:bodyPr/>
                    <a:lstStyle/>
                    <a:p>
                      <a:pPr algn="ctr"/>
                      <a:r>
                        <a:rPr lang="en-US" dirty="0" smtClean="0"/>
                        <a:t>Classification</a:t>
                      </a:r>
                      <a:endParaRPr lang="en-US" dirty="0"/>
                    </a:p>
                  </a:txBody>
                  <a:tcPr/>
                </a:tc>
                <a:tc>
                  <a:txBody>
                    <a:bodyPr/>
                    <a:lstStyle/>
                    <a:p>
                      <a:pPr algn="ctr"/>
                      <a:r>
                        <a:rPr lang="en-US" dirty="0" smtClean="0"/>
                        <a:t>Purpose/Use</a:t>
                      </a:r>
                      <a:endParaRPr lang="en-US" dirty="0"/>
                    </a:p>
                  </a:txBody>
                  <a:tcPr/>
                </a:tc>
                <a:tc>
                  <a:txBody>
                    <a:bodyPr/>
                    <a:lstStyle/>
                    <a:p>
                      <a:pPr algn="ctr"/>
                      <a:r>
                        <a:rPr lang="en-US" dirty="0" smtClean="0"/>
                        <a:t>Possible Nutrition</a:t>
                      </a:r>
                      <a:r>
                        <a:rPr lang="en-US" baseline="0" dirty="0" smtClean="0"/>
                        <a:t> Implications</a:t>
                      </a:r>
                      <a:endParaRPr lang="en-US" dirty="0"/>
                    </a:p>
                  </a:txBody>
                  <a:tcPr/>
                </a:tc>
              </a:tr>
              <a:tr h="615462">
                <a:tc>
                  <a:txBody>
                    <a:bodyPr/>
                    <a:lstStyle/>
                    <a:p>
                      <a:pPr algn="ctr"/>
                      <a:r>
                        <a:rPr lang="en-US" dirty="0" err="1" smtClean="0"/>
                        <a:t>Miralax</a:t>
                      </a:r>
                      <a:r>
                        <a:rPr lang="en-US" dirty="0" smtClean="0"/>
                        <a:t>, </a:t>
                      </a:r>
                      <a:r>
                        <a:rPr lang="en-US" dirty="0" err="1" smtClean="0"/>
                        <a:t>Dulcolax</a:t>
                      </a:r>
                      <a:endParaRPr lang="en-US" dirty="0"/>
                    </a:p>
                  </a:txBody>
                  <a:tcPr/>
                </a:tc>
                <a:tc>
                  <a:txBody>
                    <a:bodyPr/>
                    <a:lstStyle/>
                    <a:p>
                      <a:pPr algn="ctr"/>
                      <a:r>
                        <a:rPr lang="en-US" dirty="0" smtClean="0"/>
                        <a:t>Laxative</a:t>
                      </a:r>
                      <a:endParaRPr lang="en-US" dirty="0"/>
                    </a:p>
                  </a:txBody>
                  <a:tcPr/>
                </a:tc>
                <a:tc>
                  <a:txBody>
                    <a:bodyPr/>
                    <a:lstStyle/>
                    <a:p>
                      <a:pPr algn="ctr"/>
                      <a:r>
                        <a:rPr lang="en-US" dirty="0" smtClean="0"/>
                        <a:t>Prevent/reduce</a:t>
                      </a:r>
                      <a:r>
                        <a:rPr lang="en-US" baseline="0" dirty="0" smtClean="0"/>
                        <a:t> constipation</a:t>
                      </a:r>
                      <a:endParaRPr lang="en-US" dirty="0"/>
                    </a:p>
                  </a:txBody>
                  <a:tcPr/>
                </a:tc>
                <a:tc>
                  <a:txBody>
                    <a:bodyPr/>
                    <a:lstStyle/>
                    <a:p>
                      <a:pPr algn="ctr"/>
                      <a:r>
                        <a:rPr lang="en-US" dirty="0" smtClean="0"/>
                        <a:t>Reduce bloating,</a:t>
                      </a:r>
                      <a:r>
                        <a:rPr lang="en-US" baseline="0" dirty="0" smtClean="0"/>
                        <a:t> improve GI</a:t>
                      </a:r>
                      <a:endParaRPr lang="en-US" dirty="0"/>
                    </a:p>
                  </a:txBody>
                  <a:tcPr/>
                </a:tc>
              </a:tr>
              <a:tr h="615462">
                <a:tc>
                  <a:txBody>
                    <a:bodyPr/>
                    <a:lstStyle/>
                    <a:p>
                      <a:pPr algn="ctr"/>
                      <a:r>
                        <a:rPr lang="en-US" dirty="0" smtClean="0"/>
                        <a:t>Maalox Antacid</a:t>
                      </a:r>
                      <a:endParaRPr lang="en-US" dirty="0"/>
                    </a:p>
                  </a:txBody>
                  <a:tcPr/>
                </a:tc>
                <a:tc>
                  <a:txBody>
                    <a:bodyPr/>
                    <a:lstStyle/>
                    <a:p>
                      <a:pPr algn="ctr"/>
                      <a:r>
                        <a:rPr lang="en-US" dirty="0" smtClean="0"/>
                        <a:t>Antacid</a:t>
                      </a:r>
                      <a:endParaRPr lang="en-US" dirty="0"/>
                    </a:p>
                  </a:txBody>
                  <a:tcPr/>
                </a:tc>
                <a:tc>
                  <a:txBody>
                    <a:bodyPr/>
                    <a:lstStyle/>
                    <a:p>
                      <a:pPr algn="ctr"/>
                      <a:r>
                        <a:rPr lang="en-US" dirty="0" smtClean="0"/>
                        <a:t>Antidiarrheal/</a:t>
                      </a:r>
                      <a:r>
                        <a:rPr lang="en-US" dirty="0" err="1" smtClean="0"/>
                        <a:t>Antinausent</a:t>
                      </a:r>
                      <a:endParaRPr lang="en-US" dirty="0"/>
                    </a:p>
                  </a:txBody>
                  <a:tcPr/>
                </a:tc>
                <a:tc>
                  <a:txBody>
                    <a:bodyPr/>
                    <a:lstStyle/>
                    <a:p>
                      <a:pPr algn="ctr"/>
                      <a:r>
                        <a:rPr lang="en-US" dirty="0" smtClean="0"/>
                        <a:t>Relieve n/v</a:t>
                      </a:r>
                      <a:endParaRPr lang="en-US" dirty="0"/>
                    </a:p>
                  </a:txBody>
                  <a:tcPr/>
                </a:tc>
              </a:tr>
              <a:tr h="615462">
                <a:tc>
                  <a:txBody>
                    <a:bodyPr/>
                    <a:lstStyle/>
                    <a:p>
                      <a:pPr algn="ctr"/>
                      <a:r>
                        <a:rPr lang="en-US" dirty="0" smtClean="0"/>
                        <a:t>Benicar</a:t>
                      </a:r>
                      <a:endParaRPr lang="en-US" dirty="0"/>
                    </a:p>
                  </a:txBody>
                  <a:tcPr/>
                </a:tc>
                <a:tc>
                  <a:txBody>
                    <a:bodyPr/>
                    <a:lstStyle/>
                    <a:p>
                      <a:pPr algn="ctr"/>
                      <a:r>
                        <a:rPr lang="en-US" dirty="0" smtClean="0"/>
                        <a:t>ACE inhibitor</a:t>
                      </a:r>
                      <a:endParaRPr lang="en-US" dirty="0"/>
                    </a:p>
                  </a:txBody>
                  <a:tcPr/>
                </a:tc>
                <a:tc>
                  <a:txBody>
                    <a:bodyPr/>
                    <a:lstStyle/>
                    <a:p>
                      <a:pPr algn="ctr"/>
                      <a:r>
                        <a:rPr lang="en-US" dirty="0" smtClean="0"/>
                        <a:t>Antihypertensive</a:t>
                      </a:r>
                      <a:endParaRPr lang="en-US" dirty="0"/>
                    </a:p>
                  </a:txBody>
                  <a:tcPr/>
                </a:tc>
                <a:tc>
                  <a:txBody>
                    <a:bodyPr/>
                    <a:lstStyle/>
                    <a:p>
                      <a:pPr algn="ctr"/>
                      <a:r>
                        <a:rPr lang="en-US" dirty="0" smtClean="0"/>
                        <a:t>Low Na diet recommended</a:t>
                      </a:r>
                      <a:endParaRPr lang="en-US" dirty="0"/>
                    </a:p>
                  </a:txBody>
                  <a:tcPr/>
                </a:tc>
              </a:tr>
              <a:tr h="615462">
                <a:tc>
                  <a:txBody>
                    <a:bodyPr/>
                    <a:lstStyle/>
                    <a:p>
                      <a:pPr algn="ctr"/>
                      <a:r>
                        <a:rPr lang="en-US" dirty="0" err="1" smtClean="0"/>
                        <a:t>Lovenox</a:t>
                      </a:r>
                      <a:endParaRPr lang="en-US" dirty="0"/>
                    </a:p>
                  </a:txBody>
                  <a:tcPr/>
                </a:tc>
                <a:tc>
                  <a:txBody>
                    <a:bodyPr/>
                    <a:lstStyle/>
                    <a:p>
                      <a:pPr algn="ctr"/>
                      <a:r>
                        <a:rPr lang="en-US" dirty="0" smtClean="0"/>
                        <a:t>Anticoagulant</a:t>
                      </a:r>
                      <a:endParaRPr lang="en-US" dirty="0"/>
                    </a:p>
                  </a:txBody>
                  <a:tcPr/>
                </a:tc>
                <a:tc>
                  <a:txBody>
                    <a:bodyPr/>
                    <a:lstStyle/>
                    <a:p>
                      <a:pPr algn="ctr"/>
                      <a:r>
                        <a:rPr lang="en-US" dirty="0" smtClean="0"/>
                        <a:t>Reduce blood clotting</a:t>
                      </a:r>
                      <a:endParaRPr lang="en-US" dirty="0"/>
                    </a:p>
                  </a:txBody>
                  <a:tcPr/>
                </a:tc>
                <a:tc>
                  <a:txBody>
                    <a:bodyPr/>
                    <a:lstStyle/>
                    <a:p>
                      <a:pPr algn="ctr"/>
                      <a:r>
                        <a:rPr lang="en-US" dirty="0" smtClean="0"/>
                        <a:t>Watch with pork allergy</a:t>
                      </a:r>
                      <a:endParaRPr lang="en-US" dirty="0"/>
                    </a:p>
                  </a:txBody>
                  <a:tcPr/>
                </a:tc>
              </a:tr>
              <a:tr h="879231">
                <a:tc>
                  <a:txBody>
                    <a:bodyPr/>
                    <a:lstStyle/>
                    <a:p>
                      <a:pPr algn="ctr"/>
                      <a:r>
                        <a:rPr lang="en-US" dirty="0" smtClean="0"/>
                        <a:t>HCTZ</a:t>
                      </a:r>
                      <a:endParaRPr lang="en-US" dirty="0"/>
                    </a:p>
                  </a:txBody>
                  <a:tcPr/>
                </a:tc>
                <a:tc>
                  <a:txBody>
                    <a:bodyPr/>
                    <a:lstStyle/>
                    <a:p>
                      <a:pPr algn="ctr"/>
                      <a:r>
                        <a:rPr lang="en-US" dirty="0" smtClean="0"/>
                        <a:t>Antihypertensive</a:t>
                      </a:r>
                      <a:endParaRPr lang="en-US" dirty="0"/>
                    </a:p>
                  </a:txBody>
                  <a:tcPr/>
                </a:tc>
                <a:tc>
                  <a:txBody>
                    <a:bodyPr/>
                    <a:lstStyle/>
                    <a:p>
                      <a:pPr algn="ctr"/>
                      <a:r>
                        <a:rPr lang="en-US" dirty="0" smtClean="0"/>
                        <a:t>Diuretic</a:t>
                      </a:r>
                      <a:endParaRPr lang="en-US" dirty="0"/>
                    </a:p>
                  </a:txBody>
                  <a:tcPr/>
                </a:tc>
                <a:tc>
                  <a:txBody>
                    <a:bodyPr/>
                    <a:lstStyle/>
                    <a:p>
                      <a:pPr algn="ctr"/>
                      <a:r>
                        <a:rPr lang="en-US" dirty="0" smtClean="0"/>
                        <a:t>Take with food of milk, decrease Na, </a:t>
                      </a:r>
                      <a:r>
                        <a:rPr lang="en-US" dirty="0" err="1" smtClean="0"/>
                        <a:t>Ca</a:t>
                      </a:r>
                      <a:r>
                        <a:rPr lang="en-US" dirty="0" smtClean="0"/>
                        <a:t>,</a:t>
                      </a:r>
                      <a:r>
                        <a:rPr lang="en-US" baseline="0" dirty="0" smtClean="0"/>
                        <a:t> increase K+</a:t>
                      </a:r>
                      <a:endParaRPr lang="en-US" dirty="0"/>
                    </a:p>
                  </a:txBody>
                  <a:tcPr/>
                </a:tc>
              </a:tr>
              <a:tr h="615462">
                <a:tc>
                  <a:txBody>
                    <a:bodyPr/>
                    <a:lstStyle/>
                    <a:p>
                      <a:pPr algn="ctr"/>
                      <a:r>
                        <a:rPr lang="en-US" dirty="0" err="1" smtClean="0"/>
                        <a:t>Novolog</a:t>
                      </a:r>
                      <a:endParaRPr lang="en-US" dirty="0"/>
                    </a:p>
                  </a:txBody>
                  <a:tcPr/>
                </a:tc>
                <a:tc>
                  <a:txBody>
                    <a:bodyPr/>
                    <a:lstStyle/>
                    <a:p>
                      <a:pPr algn="ctr"/>
                      <a:r>
                        <a:rPr lang="en-US" dirty="0" smtClean="0"/>
                        <a:t>Insulin</a:t>
                      </a:r>
                      <a:endParaRPr lang="en-US" dirty="0"/>
                    </a:p>
                  </a:txBody>
                  <a:tcPr/>
                </a:tc>
                <a:tc>
                  <a:txBody>
                    <a:bodyPr/>
                    <a:lstStyle/>
                    <a:p>
                      <a:pPr algn="ctr"/>
                      <a:r>
                        <a:rPr lang="en-US" dirty="0" err="1" smtClean="0"/>
                        <a:t>Antidiabetic</a:t>
                      </a:r>
                      <a:endParaRPr lang="en-US" dirty="0"/>
                    </a:p>
                  </a:txBody>
                  <a:tcPr/>
                </a:tc>
                <a:tc>
                  <a:txBody>
                    <a:bodyPr/>
                    <a:lstStyle/>
                    <a:p>
                      <a:pPr algn="ctr"/>
                      <a:r>
                        <a:rPr lang="en-US" dirty="0" smtClean="0"/>
                        <a:t>Diabetic</a:t>
                      </a:r>
                      <a:r>
                        <a:rPr lang="en-US" baseline="0" dirty="0" smtClean="0"/>
                        <a:t> meal planning </a:t>
                      </a:r>
                      <a:endParaRPr lang="en-US" dirty="0"/>
                    </a:p>
                  </a:txBody>
                  <a:tcPr/>
                </a:tc>
              </a:tr>
            </a:tbl>
          </a:graphicData>
        </a:graphic>
      </p:graphicFrame>
      <p:sp>
        <p:nvSpPr>
          <p:cNvPr id="5" name="TextBox 4"/>
          <p:cNvSpPr txBox="1"/>
          <p:nvPr/>
        </p:nvSpPr>
        <p:spPr>
          <a:xfrm>
            <a:off x="457200" y="5943600"/>
            <a:ext cx="7848600" cy="523220"/>
          </a:xfrm>
          <a:prstGeom prst="rect">
            <a:avLst/>
          </a:prstGeom>
          <a:noFill/>
        </p:spPr>
        <p:txBody>
          <a:bodyPr wrap="square" rtlCol="0">
            <a:spAutoFit/>
          </a:bodyPr>
          <a:lstStyle/>
          <a:p>
            <a:r>
              <a:rPr lang="en-US" sz="2800" dirty="0" smtClean="0"/>
              <a:t>At home: MVI, Mg, </a:t>
            </a:r>
            <a:r>
              <a:rPr lang="en-US" sz="2800" dirty="0" err="1" smtClean="0"/>
              <a:t>Ca</a:t>
            </a:r>
            <a:r>
              <a:rPr lang="en-US" sz="2800" dirty="0" smtClean="0"/>
              <a:t>, Probiotics, </a:t>
            </a:r>
            <a:r>
              <a:rPr lang="en-US" sz="2800" dirty="0" err="1" smtClean="0"/>
              <a:t>Vit</a:t>
            </a:r>
            <a:r>
              <a:rPr lang="en-US" sz="2800" dirty="0" smtClean="0"/>
              <a:t>. C</a:t>
            </a:r>
            <a:endParaRPr lang="en-US" sz="2800" dirty="0"/>
          </a:p>
        </p:txBody>
      </p:sp>
    </p:spTree>
    <p:extLst>
      <p:ext uri="{BB962C8B-B14F-4D97-AF65-F5344CB8AC3E}">
        <p14:creationId xmlns:p14="http://schemas.microsoft.com/office/powerpoint/2010/main" val="4122111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Pertinent Labs: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58157"/>
              </p:ext>
            </p:extLst>
          </p:nvPr>
        </p:nvGraphicFramePr>
        <p:xfrm>
          <a:off x="533400" y="1828800"/>
          <a:ext cx="8153400" cy="4118610"/>
        </p:xfrm>
        <a:graphic>
          <a:graphicData uri="http://schemas.openxmlformats.org/drawingml/2006/table">
            <a:tbl>
              <a:tblPr firstRow="1" bandRow="1">
                <a:tableStyleId>{3C2FFA5D-87B4-456A-9821-1D502468CF0F}</a:tableStyleId>
              </a:tblPr>
              <a:tblGrid>
                <a:gridCol w="2038350"/>
                <a:gridCol w="2302581"/>
                <a:gridCol w="1774119"/>
                <a:gridCol w="2038350"/>
              </a:tblGrid>
              <a:tr h="514350">
                <a:tc>
                  <a:txBody>
                    <a:bodyPr/>
                    <a:lstStyle/>
                    <a:p>
                      <a:pPr algn="ctr"/>
                      <a:r>
                        <a:rPr lang="en-US" sz="2800" u="none" dirty="0" smtClean="0"/>
                        <a:t>Lab</a:t>
                      </a:r>
                      <a:endParaRPr lang="en-US" sz="2800" u="none" dirty="0"/>
                    </a:p>
                  </a:txBody>
                  <a:tcPr/>
                </a:tc>
                <a:tc>
                  <a:txBody>
                    <a:bodyPr/>
                    <a:lstStyle/>
                    <a:p>
                      <a:pPr algn="ctr"/>
                      <a:r>
                        <a:rPr lang="en-US" sz="2400" u="none" dirty="0" smtClean="0"/>
                        <a:t>Normal Range</a:t>
                      </a:r>
                      <a:endParaRPr lang="en-US" sz="2400" u="none" dirty="0"/>
                    </a:p>
                  </a:txBody>
                  <a:tcPr/>
                </a:tc>
                <a:tc>
                  <a:txBody>
                    <a:bodyPr/>
                    <a:lstStyle/>
                    <a:p>
                      <a:pPr algn="ctr"/>
                      <a:r>
                        <a:rPr lang="en-US" sz="2400" u="none" dirty="0" smtClean="0"/>
                        <a:t>9/1/11</a:t>
                      </a:r>
                      <a:endParaRPr lang="en-US" sz="2400" u="none" dirty="0"/>
                    </a:p>
                  </a:txBody>
                  <a:tcPr/>
                </a:tc>
                <a:tc>
                  <a:txBody>
                    <a:bodyPr/>
                    <a:lstStyle/>
                    <a:p>
                      <a:pPr algn="ctr"/>
                      <a:r>
                        <a:rPr lang="en-US" sz="2400" u="none" dirty="0" smtClean="0"/>
                        <a:t>9/6/11</a:t>
                      </a:r>
                      <a:endParaRPr lang="en-US" sz="2400" u="none" dirty="0"/>
                    </a:p>
                  </a:txBody>
                  <a:tcPr/>
                </a:tc>
              </a:tr>
              <a:tr h="514350">
                <a:tc>
                  <a:txBody>
                    <a:bodyPr/>
                    <a:lstStyle/>
                    <a:p>
                      <a:pPr algn="ctr"/>
                      <a:r>
                        <a:rPr lang="en-US" sz="2400" dirty="0" smtClean="0"/>
                        <a:t>Glucose</a:t>
                      </a:r>
                      <a:endParaRPr lang="en-US" sz="2400" dirty="0"/>
                    </a:p>
                  </a:txBody>
                  <a:tcPr/>
                </a:tc>
                <a:tc>
                  <a:txBody>
                    <a:bodyPr/>
                    <a:lstStyle/>
                    <a:p>
                      <a:pPr algn="ctr"/>
                      <a:r>
                        <a:rPr lang="en-US" sz="2400" dirty="0" smtClean="0"/>
                        <a:t>65-140 mg/</a:t>
                      </a:r>
                      <a:r>
                        <a:rPr lang="en-US" sz="2400" dirty="0" err="1" smtClean="0"/>
                        <a:t>dL</a:t>
                      </a:r>
                      <a:endParaRPr lang="en-US" sz="2400" dirty="0"/>
                    </a:p>
                  </a:txBody>
                  <a:tcPr/>
                </a:tc>
                <a:tc>
                  <a:txBody>
                    <a:bodyPr/>
                    <a:lstStyle/>
                    <a:p>
                      <a:pPr algn="ctr"/>
                      <a:r>
                        <a:rPr lang="en-US" sz="2400" dirty="0" smtClean="0"/>
                        <a:t>123-181</a:t>
                      </a:r>
                      <a:endParaRPr lang="en-US" sz="2400" dirty="0"/>
                    </a:p>
                  </a:txBody>
                  <a:tcPr/>
                </a:tc>
                <a:tc>
                  <a:txBody>
                    <a:bodyPr/>
                    <a:lstStyle/>
                    <a:p>
                      <a:pPr algn="ctr"/>
                      <a:r>
                        <a:rPr lang="en-US" sz="2400" dirty="0" smtClean="0"/>
                        <a:t>144-216</a:t>
                      </a:r>
                      <a:endParaRPr lang="en-US" sz="2400" dirty="0"/>
                    </a:p>
                  </a:txBody>
                  <a:tcPr/>
                </a:tc>
              </a:tr>
              <a:tr h="514350">
                <a:tc>
                  <a:txBody>
                    <a:bodyPr/>
                    <a:lstStyle/>
                    <a:p>
                      <a:pPr algn="ctr"/>
                      <a:r>
                        <a:rPr lang="en-US" sz="2400" dirty="0" smtClean="0"/>
                        <a:t>Triglycerides</a:t>
                      </a:r>
                      <a:endParaRPr lang="en-US" sz="2400" dirty="0"/>
                    </a:p>
                  </a:txBody>
                  <a:tcPr/>
                </a:tc>
                <a:tc>
                  <a:txBody>
                    <a:bodyPr/>
                    <a:lstStyle/>
                    <a:p>
                      <a:pPr algn="ctr"/>
                      <a:r>
                        <a:rPr lang="en-US" sz="2400" dirty="0" smtClean="0"/>
                        <a:t>0-199 mg/</a:t>
                      </a:r>
                      <a:r>
                        <a:rPr lang="en-US" sz="2400" dirty="0" err="1" smtClean="0"/>
                        <a:t>dL</a:t>
                      </a:r>
                      <a:endParaRPr lang="en-US" sz="2400" dirty="0"/>
                    </a:p>
                  </a:txBody>
                  <a:tcPr/>
                </a:tc>
                <a:tc>
                  <a:txBody>
                    <a:bodyPr/>
                    <a:lstStyle/>
                    <a:p>
                      <a:pPr algn="ctr"/>
                      <a:r>
                        <a:rPr lang="en-US" sz="2400" dirty="0" smtClean="0"/>
                        <a:t>55</a:t>
                      </a:r>
                      <a:endParaRPr lang="en-US" sz="2400" dirty="0"/>
                    </a:p>
                  </a:txBody>
                  <a:tcPr/>
                </a:tc>
                <a:tc>
                  <a:txBody>
                    <a:bodyPr/>
                    <a:lstStyle/>
                    <a:p>
                      <a:pPr algn="ctr"/>
                      <a:endParaRPr lang="en-US" sz="2400"/>
                    </a:p>
                  </a:txBody>
                  <a:tcPr/>
                </a:tc>
              </a:tr>
              <a:tr h="514350">
                <a:tc>
                  <a:txBody>
                    <a:bodyPr/>
                    <a:lstStyle/>
                    <a:p>
                      <a:pPr algn="ctr"/>
                      <a:r>
                        <a:rPr lang="en-US" sz="2400" dirty="0" smtClean="0"/>
                        <a:t>Triglyceride</a:t>
                      </a:r>
                      <a:r>
                        <a:rPr lang="en-US" sz="2400" baseline="0" dirty="0" smtClean="0"/>
                        <a:t> BF</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294</a:t>
                      </a:r>
                      <a:endParaRPr lang="en-US" sz="2400" dirty="0"/>
                    </a:p>
                  </a:txBody>
                  <a:tcPr/>
                </a:tc>
                <a:tc>
                  <a:txBody>
                    <a:bodyPr/>
                    <a:lstStyle/>
                    <a:p>
                      <a:pPr algn="ctr"/>
                      <a:endParaRPr lang="en-US" sz="2400"/>
                    </a:p>
                  </a:txBody>
                  <a:tcPr/>
                </a:tc>
              </a:tr>
              <a:tr h="514350">
                <a:tc>
                  <a:txBody>
                    <a:bodyPr/>
                    <a:lstStyle/>
                    <a:p>
                      <a:pPr algn="ctr"/>
                      <a:r>
                        <a:rPr lang="en-US" sz="2400" dirty="0" smtClean="0"/>
                        <a:t>Pre-albumin</a:t>
                      </a:r>
                      <a:endParaRPr lang="en-US" sz="2400" dirty="0"/>
                    </a:p>
                  </a:txBody>
                  <a:tcPr/>
                </a:tc>
                <a:tc>
                  <a:txBody>
                    <a:bodyPr/>
                    <a:lstStyle/>
                    <a:p>
                      <a:pPr algn="ctr"/>
                      <a:r>
                        <a:rPr lang="en-US" sz="2400" dirty="0" smtClean="0"/>
                        <a:t>20-40 mg/</a:t>
                      </a:r>
                      <a:r>
                        <a:rPr lang="en-US" sz="2400" dirty="0" err="1" smtClean="0"/>
                        <a:t>dL</a:t>
                      </a:r>
                      <a:endParaRPr lang="en-US" sz="2400" dirty="0"/>
                    </a:p>
                  </a:txBody>
                  <a:tcPr/>
                </a:tc>
                <a:tc>
                  <a:txBody>
                    <a:bodyPr/>
                    <a:lstStyle/>
                    <a:p>
                      <a:pPr algn="ctr"/>
                      <a:endParaRPr lang="en-US" sz="2400" dirty="0"/>
                    </a:p>
                  </a:txBody>
                  <a:tcPr/>
                </a:tc>
                <a:tc>
                  <a:txBody>
                    <a:bodyPr/>
                    <a:lstStyle/>
                    <a:p>
                      <a:pPr algn="ctr"/>
                      <a:r>
                        <a:rPr lang="en-US" sz="2400" dirty="0" smtClean="0"/>
                        <a:t>12.3-13.1</a:t>
                      </a:r>
                    </a:p>
                  </a:txBody>
                  <a:tcPr/>
                </a:tc>
              </a:tr>
              <a:tr h="514350">
                <a:tc>
                  <a:txBody>
                    <a:bodyPr/>
                    <a:lstStyle/>
                    <a:p>
                      <a:pPr algn="ctr"/>
                      <a:r>
                        <a:rPr lang="en-US" sz="2400" dirty="0" smtClean="0"/>
                        <a:t>CRP</a:t>
                      </a:r>
                      <a:endParaRPr lang="en-US" sz="2400" dirty="0"/>
                    </a:p>
                  </a:txBody>
                  <a:tcPr/>
                </a:tc>
                <a:tc>
                  <a:txBody>
                    <a:bodyPr/>
                    <a:lstStyle/>
                    <a:p>
                      <a:pPr algn="ctr"/>
                      <a:r>
                        <a:rPr lang="en-US" sz="2400" dirty="0" smtClean="0"/>
                        <a:t>&lt;1.0 mg/L</a:t>
                      </a:r>
                      <a:endParaRPr lang="en-US" sz="2400" dirty="0"/>
                    </a:p>
                  </a:txBody>
                  <a:tcPr/>
                </a:tc>
                <a:tc>
                  <a:txBody>
                    <a:bodyPr/>
                    <a:lstStyle/>
                    <a:p>
                      <a:pPr algn="ctr"/>
                      <a:endParaRPr lang="en-US" sz="2400"/>
                    </a:p>
                  </a:txBody>
                  <a:tcPr/>
                </a:tc>
                <a:tc>
                  <a:txBody>
                    <a:bodyPr/>
                    <a:lstStyle/>
                    <a:p>
                      <a:pPr algn="ctr"/>
                      <a:r>
                        <a:rPr lang="en-US" sz="2400" dirty="0" smtClean="0"/>
                        <a:t>84.1</a:t>
                      </a:r>
                      <a:endParaRPr lang="en-US" sz="2400" dirty="0"/>
                    </a:p>
                  </a:txBody>
                  <a:tcPr/>
                </a:tc>
              </a:tr>
              <a:tr h="514350">
                <a:tc>
                  <a:txBody>
                    <a:bodyPr/>
                    <a:lstStyle/>
                    <a:p>
                      <a:pPr algn="ctr"/>
                      <a:r>
                        <a:rPr lang="en-US" sz="2400" dirty="0" smtClean="0"/>
                        <a:t>Sodium</a:t>
                      </a:r>
                      <a:endParaRPr lang="en-US" sz="2400" dirty="0"/>
                    </a:p>
                  </a:txBody>
                  <a:tcPr/>
                </a:tc>
                <a:tc>
                  <a:txBody>
                    <a:bodyPr/>
                    <a:lstStyle/>
                    <a:p>
                      <a:pPr algn="ctr"/>
                      <a:r>
                        <a:rPr lang="en-US" sz="2400" dirty="0" smtClean="0"/>
                        <a:t>137-145 </a:t>
                      </a:r>
                      <a:r>
                        <a:rPr lang="en-US" sz="2400" dirty="0" err="1" smtClean="0"/>
                        <a:t>mmol</a:t>
                      </a:r>
                      <a:r>
                        <a:rPr lang="en-US" sz="2400" dirty="0" smtClean="0"/>
                        <a:t>/L</a:t>
                      </a:r>
                      <a:endParaRPr lang="en-US" sz="2400" dirty="0"/>
                    </a:p>
                  </a:txBody>
                  <a:tcPr/>
                </a:tc>
                <a:tc>
                  <a:txBody>
                    <a:bodyPr/>
                    <a:lstStyle/>
                    <a:p>
                      <a:pPr algn="ctr"/>
                      <a:endParaRPr lang="en-US" sz="2400" dirty="0"/>
                    </a:p>
                  </a:txBody>
                  <a:tcPr/>
                </a:tc>
                <a:tc>
                  <a:txBody>
                    <a:bodyPr/>
                    <a:lstStyle/>
                    <a:p>
                      <a:pPr algn="ctr"/>
                      <a:r>
                        <a:rPr lang="en-US" sz="2400" dirty="0" smtClean="0"/>
                        <a:t>131</a:t>
                      </a:r>
                      <a:endParaRPr lang="en-US" sz="2400" dirty="0"/>
                    </a:p>
                  </a:txBody>
                  <a:tcPr/>
                </a:tc>
              </a:tr>
              <a:tr h="514350">
                <a:tc>
                  <a:txBody>
                    <a:bodyPr/>
                    <a:lstStyle/>
                    <a:p>
                      <a:pPr algn="ctr"/>
                      <a:r>
                        <a:rPr lang="en-US" sz="2400" dirty="0" smtClean="0"/>
                        <a:t>Potassium</a:t>
                      </a:r>
                      <a:endParaRPr lang="en-US" sz="2400" dirty="0"/>
                    </a:p>
                  </a:txBody>
                  <a:tcPr/>
                </a:tc>
                <a:tc>
                  <a:txBody>
                    <a:bodyPr/>
                    <a:lstStyle/>
                    <a:p>
                      <a:pPr algn="ctr"/>
                      <a:r>
                        <a:rPr lang="en-US" sz="2400" dirty="0" smtClean="0"/>
                        <a:t>3.5-5.1 </a:t>
                      </a:r>
                      <a:r>
                        <a:rPr lang="en-US" sz="2400" dirty="0" err="1" smtClean="0"/>
                        <a:t>mmol</a:t>
                      </a:r>
                      <a:r>
                        <a:rPr lang="en-US" sz="2400" dirty="0" smtClean="0"/>
                        <a:t>/L</a:t>
                      </a:r>
                      <a:endParaRPr lang="en-US" sz="2400" dirty="0"/>
                    </a:p>
                  </a:txBody>
                  <a:tcPr/>
                </a:tc>
                <a:tc>
                  <a:txBody>
                    <a:bodyPr/>
                    <a:lstStyle/>
                    <a:p>
                      <a:pPr algn="ctr"/>
                      <a:endParaRPr lang="en-US" sz="2400"/>
                    </a:p>
                  </a:txBody>
                  <a:tcPr/>
                </a:tc>
                <a:tc>
                  <a:txBody>
                    <a:bodyPr/>
                    <a:lstStyle/>
                    <a:p>
                      <a:pPr algn="ctr"/>
                      <a:r>
                        <a:rPr lang="en-US" sz="2400" dirty="0" smtClean="0"/>
                        <a:t>3.4</a:t>
                      </a:r>
                      <a:endParaRPr lang="en-US" sz="2400" dirty="0"/>
                    </a:p>
                  </a:txBody>
                  <a:tcPr/>
                </a:tc>
              </a:tr>
            </a:tbl>
          </a:graphicData>
        </a:graphic>
      </p:graphicFrame>
    </p:spTree>
    <p:extLst>
      <p:ext uri="{BB962C8B-B14F-4D97-AF65-F5344CB8AC3E}">
        <p14:creationId xmlns:p14="http://schemas.microsoft.com/office/powerpoint/2010/main" val="213200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4400" dirty="0" smtClean="0"/>
              <a:t>Calculated Needs</a:t>
            </a:r>
            <a:endParaRPr lang="en-US" sz="4400" dirty="0"/>
          </a:p>
        </p:txBody>
      </p:sp>
      <p:sp>
        <p:nvSpPr>
          <p:cNvPr id="3" name="Content Placeholder 2"/>
          <p:cNvSpPr>
            <a:spLocks noGrp="1"/>
          </p:cNvSpPr>
          <p:nvPr>
            <p:ph idx="1"/>
          </p:nvPr>
        </p:nvSpPr>
        <p:spPr>
          <a:xfrm>
            <a:off x="457200" y="2103437"/>
            <a:ext cx="8229600" cy="4525963"/>
          </a:xfrm>
        </p:spPr>
        <p:txBody>
          <a:bodyPr>
            <a:normAutofit/>
          </a:bodyPr>
          <a:lstStyle/>
          <a:p>
            <a:r>
              <a:rPr lang="en-US" sz="4000" dirty="0" smtClean="0"/>
              <a:t>Kcal: 23-25 kcal/kg, 1462-1590 kcal/ day</a:t>
            </a:r>
          </a:p>
          <a:p>
            <a:r>
              <a:rPr lang="en-US" sz="4000" dirty="0" smtClean="0"/>
              <a:t>PRO: 1.2-1.4 g/kg, 63-82g/day</a:t>
            </a:r>
          </a:p>
          <a:p>
            <a:r>
              <a:rPr lang="en-US" sz="4000" dirty="0" smtClean="0"/>
              <a:t>Fluid: 1500 ml/day</a:t>
            </a:r>
            <a:endParaRPr lang="en-US" sz="4000" dirty="0"/>
          </a:p>
        </p:txBody>
      </p:sp>
    </p:spTree>
    <p:extLst>
      <p:ext uri="{BB962C8B-B14F-4D97-AF65-F5344CB8AC3E}">
        <p14:creationId xmlns:p14="http://schemas.microsoft.com/office/powerpoint/2010/main" val="3050110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Nutrition Diagnosis and Interventions</a:t>
            </a:r>
            <a:endParaRPr lang="en-US" dirty="0"/>
          </a:p>
        </p:txBody>
      </p:sp>
      <p:sp>
        <p:nvSpPr>
          <p:cNvPr id="3" name="Content Placeholder 2"/>
          <p:cNvSpPr>
            <a:spLocks noGrp="1"/>
          </p:cNvSpPr>
          <p:nvPr>
            <p:ph idx="1"/>
          </p:nvPr>
        </p:nvSpPr>
        <p:spPr/>
        <p:txBody>
          <a:bodyPr>
            <a:noAutofit/>
          </a:bodyPr>
          <a:lstStyle/>
          <a:p>
            <a:r>
              <a:rPr lang="en-US" sz="2800" dirty="0" smtClean="0"/>
              <a:t>Inadequate protein intake related to clear liquid diet requirement as evidence by persistent </a:t>
            </a:r>
            <a:r>
              <a:rPr lang="en-US" sz="2800" dirty="0" err="1" smtClean="0"/>
              <a:t>chylothorax</a:t>
            </a:r>
            <a:r>
              <a:rPr lang="en-US" sz="2800" dirty="0" smtClean="0"/>
              <a:t> symptoms.  </a:t>
            </a:r>
          </a:p>
          <a:p>
            <a:r>
              <a:rPr lang="en-US" sz="2800" dirty="0" smtClean="0"/>
              <a:t>Interventions:</a:t>
            </a:r>
          </a:p>
          <a:p>
            <a:pPr lvl="1"/>
            <a:r>
              <a:rPr lang="en-US" sz="2800" dirty="0" smtClean="0"/>
              <a:t>Continue clear liquid diet</a:t>
            </a:r>
          </a:p>
          <a:p>
            <a:pPr lvl="1"/>
            <a:r>
              <a:rPr lang="en-US" sz="2800" dirty="0"/>
              <a:t>Supplement with 2 cartons of </a:t>
            </a:r>
            <a:r>
              <a:rPr lang="en-US" sz="2800" dirty="0" err="1"/>
              <a:t>Enlive</a:t>
            </a:r>
            <a:r>
              <a:rPr lang="en-US" sz="2800" dirty="0"/>
              <a:t> </a:t>
            </a:r>
            <a:r>
              <a:rPr lang="en-US" sz="2800" dirty="0" smtClean="0"/>
              <a:t>TID</a:t>
            </a:r>
          </a:p>
          <a:p>
            <a:pPr lvl="1"/>
            <a:r>
              <a:rPr lang="en-US" sz="2800" dirty="0" smtClean="0"/>
              <a:t>Add fresh fruit, vegetables, and skim milk to increase variety and PO intake </a:t>
            </a:r>
          </a:p>
          <a:p>
            <a:pPr lvl="1"/>
            <a:r>
              <a:rPr lang="en-US" sz="2800" dirty="0" smtClean="0"/>
              <a:t>Monitor changes in blood glucose and aim for levels &lt;150 mg/</a:t>
            </a:r>
            <a:r>
              <a:rPr lang="en-US" sz="2800" dirty="0" err="1" smtClean="0"/>
              <a:t>dL</a:t>
            </a:r>
            <a:r>
              <a:rPr lang="en-US" sz="2800" dirty="0" smtClean="0"/>
              <a:t> </a:t>
            </a:r>
            <a:endParaRPr lang="en-US" sz="2800" dirty="0"/>
          </a:p>
        </p:txBody>
      </p:sp>
    </p:spTree>
    <p:extLst>
      <p:ext uri="{BB962C8B-B14F-4D97-AF65-F5344CB8AC3E}">
        <p14:creationId xmlns:p14="http://schemas.microsoft.com/office/powerpoint/2010/main" val="2482804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Enlive</a:t>
            </a:r>
            <a:endParaRPr lang="en-US" sz="6000" dirty="0"/>
          </a:p>
        </p:txBody>
      </p:sp>
      <p:sp>
        <p:nvSpPr>
          <p:cNvPr id="3" name="Content Placeholder 2"/>
          <p:cNvSpPr>
            <a:spLocks noGrp="1"/>
          </p:cNvSpPr>
          <p:nvPr>
            <p:ph idx="1"/>
          </p:nvPr>
        </p:nvSpPr>
        <p:spPr/>
        <p:txBody>
          <a:bodyPr>
            <a:normAutofit/>
          </a:bodyPr>
          <a:lstStyle/>
          <a:p>
            <a:r>
              <a:rPr lang="en-US" sz="4000" dirty="0" smtClean="0"/>
              <a:t>8oz serving</a:t>
            </a:r>
          </a:p>
          <a:p>
            <a:r>
              <a:rPr lang="en-US" sz="4000" dirty="0" smtClean="0"/>
              <a:t>250 kcal </a:t>
            </a:r>
          </a:p>
          <a:p>
            <a:r>
              <a:rPr lang="en-US" sz="4000" dirty="0" smtClean="0"/>
              <a:t>9g PRO</a:t>
            </a:r>
          </a:p>
          <a:p>
            <a:r>
              <a:rPr lang="en-US" sz="4000" dirty="0" smtClean="0"/>
              <a:t>Fat free</a:t>
            </a:r>
          </a:p>
          <a:p>
            <a:r>
              <a:rPr lang="en-US" sz="4000" dirty="0" smtClean="0"/>
              <a:t>Appropriate for post surgery and clear liquid diet</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85193"/>
            <a:ext cx="312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507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and Evaluate</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Monitor labs and </a:t>
            </a:r>
            <a:r>
              <a:rPr lang="en-US" sz="3200" dirty="0" err="1" smtClean="0"/>
              <a:t>pt</a:t>
            </a:r>
            <a:r>
              <a:rPr lang="en-US" sz="3200" dirty="0" smtClean="0"/>
              <a:t> PO intake through follow </a:t>
            </a:r>
            <a:r>
              <a:rPr lang="en-US" sz="3200" dirty="0" smtClean="0"/>
              <a:t>ups</a:t>
            </a:r>
          </a:p>
          <a:p>
            <a:r>
              <a:rPr lang="en-US" sz="3200" dirty="0" smtClean="0"/>
              <a:t>At follow up, </a:t>
            </a:r>
            <a:r>
              <a:rPr lang="en-US" sz="3200" dirty="0" err="1" smtClean="0"/>
              <a:t>pt</a:t>
            </a:r>
            <a:r>
              <a:rPr lang="en-US" sz="3200" dirty="0" smtClean="0"/>
              <a:t> </a:t>
            </a:r>
            <a:r>
              <a:rPr lang="en-US" sz="3200" dirty="0"/>
              <a:t>reports adherence to </a:t>
            </a:r>
            <a:r>
              <a:rPr lang="en-US" sz="3200" dirty="0" smtClean="0"/>
              <a:t>diet and complains of constipation </a:t>
            </a:r>
            <a:r>
              <a:rPr lang="en-US" sz="3200" dirty="0" smtClean="0"/>
              <a:t> </a:t>
            </a:r>
            <a:endParaRPr lang="en-US" sz="3200" dirty="0" smtClean="0"/>
          </a:p>
          <a:p>
            <a:r>
              <a:rPr lang="en-US" sz="3200" dirty="0" smtClean="0"/>
              <a:t>Calorie count ordered by </a:t>
            </a:r>
            <a:r>
              <a:rPr lang="en-US" sz="3200" dirty="0" smtClean="0"/>
              <a:t>MD</a:t>
            </a:r>
            <a:r>
              <a:rPr lang="en-US" sz="3200" dirty="0" smtClean="0"/>
              <a:t> </a:t>
            </a:r>
            <a:r>
              <a:rPr lang="en-US" sz="3200" dirty="0" smtClean="0"/>
              <a:t>to ensure adequate </a:t>
            </a:r>
            <a:r>
              <a:rPr lang="en-US" sz="3200" dirty="0" smtClean="0"/>
              <a:t>intake</a:t>
            </a:r>
          </a:p>
          <a:p>
            <a:r>
              <a:rPr lang="en-US" sz="3200" dirty="0" smtClean="0"/>
              <a:t>3 </a:t>
            </a:r>
            <a:r>
              <a:rPr lang="en-US" sz="3200" dirty="0" smtClean="0"/>
              <a:t>day count estimate 1700 kcal and 42g PRO per day</a:t>
            </a:r>
          </a:p>
          <a:p>
            <a:pPr lvl="1"/>
            <a:r>
              <a:rPr lang="en-US" sz="3200" dirty="0" smtClean="0"/>
              <a:t>Although slightly low in PRO as per needs, appropriate given unique </a:t>
            </a:r>
            <a:r>
              <a:rPr lang="en-US" sz="3200" dirty="0" smtClean="0"/>
              <a:t>situation</a:t>
            </a:r>
            <a:endParaRPr lang="en-US" sz="3200" dirty="0" smtClean="0"/>
          </a:p>
          <a:p>
            <a:pPr marL="365760" lvl="1" indent="0">
              <a:buNone/>
            </a:pPr>
            <a:endParaRPr lang="en-US" sz="3200" dirty="0" smtClean="0"/>
          </a:p>
        </p:txBody>
      </p:sp>
    </p:spTree>
    <p:extLst>
      <p:ext uri="{BB962C8B-B14F-4D97-AF65-F5344CB8AC3E}">
        <p14:creationId xmlns:p14="http://schemas.microsoft.com/office/powerpoint/2010/main" val="3802628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Patient’s Concern with diabetes</a:t>
            </a:r>
            <a:endParaRPr lang="en-US" dirty="0"/>
          </a:p>
        </p:txBody>
      </p:sp>
      <p:sp>
        <p:nvSpPr>
          <p:cNvPr id="3" name="Content Placeholder 2"/>
          <p:cNvSpPr>
            <a:spLocks noGrp="1"/>
          </p:cNvSpPr>
          <p:nvPr>
            <p:ph idx="1"/>
          </p:nvPr>
        </p:nvSpPr>
        <p:spPr>
          <a:xfrm>
            <a:off x="533400" y="1219200"/>
            <a:ext cx="8229600" cy="4525963"/>
          </a:xfrm>
        </p:spPr>
        <p:txBody>
          <a:bodyPr/>
          <a:lstStyle/>
          <a:p>
            <a:r>
              <a:rPr lang="en-US" sz="2800" dirty="0" smtClean="0"/>
              <a:t>Increased glucose levels and need for medication</a:t>
            </a:r>
          </a:p>
          <a:p>
            <a:r>
              <a:rPr lang="en-US" sz="2800" dirty="0" smtClean="0"/>
              <a:t>Stress or change in diet composition?</a:t>
            </a:r>
          </a:p>
          <a:p>
            <a:r>
              <a:rPr lang="en-US" sz="2800" dirty="0" smtClean="0"/>
              <a:t>Created further stress in </a:t>
            </a:r>
            <a:r>
              <a:rPr lang="en-US" sz="2800" dirty="0" err="1" smtClean="0"/>
              <a:t>pt</a:t>
            </a:r>
            <a:endParaRPr lang="en-US" sz="28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9075274"/>
              </p:ext>
            </p:extLst>
          </p:nvPr>
        </p:nvGraphicFramePr>
        <p:xfrm>
          <a:off x="1447800" y="2819400"/>
          <a:ext cx="6230007" cy="3809001"/>
        </p:xfrm>
        <a:graphic>
          <a:graphicData uri="http://schemas.openxmlformats.org/drawingml/2006/table">
            <a:tbl>
              <a:tblPr firstRow="1" bandRow="1">
                <a:tableStyleId>{BC89EF96-8CEA-46FF-86C4-4CE0E7609802}</a:tableStyleId>
              </a:tblPr>
              <a:tblGrid>
                <a:gridCol w="2267607"/>
                <a:gridCol w="3962400"/>
              </a:tblGrid>
              <a:tr h="747010">
                <a:tc>
                  <a:txBody>
                    <a:bodyPr/>
                    <a:lstStyle/>
                    <a:p>
                      <a:r>
                        <a:rPr lang="en-US" sz="2400" dirty="0" smtClean="0"/>
                        <a:t>Breakfast:</a:t>
                      </a:r>
                      <a:endParaRPr lang="en-US" sz="2400" b="1" dirty="0"/>
                    </a:p>
                  </a:txBody>
                  <a:tcPr/>
                </a:tc>
                <a:tc>
                  <a:txBody>
                    <a:bodyPr/>
                    <a:lstStyle/>
                    <a:p>
                      <a:r>
                        <a:rPr lang="en-US" sz="2400" dirty="0" smtClean="0"/>
                        <a:t>1c</a:t>
                      </a:r>
                      <a:r>
                        <a:rPr lang="en-US" sz="2400" baseline="0" dirty="0" smtClean="0"/>
                        <a:t>. Plain oatmeal, 1 piece of fruit, 1c. Black coffee</a:t>
                      </a:r>
                      <a:endParaRPr lang="en-US" sz="2400" b="1" dirty="0"/>
                    </a:p>
                  </a:txBody>
                  <a:tcPr/>
                </a:tc>
              </a:tr>
              <a:tr h="747010">
                <a:tc>
                  <a:txBody>
                    <a:bodyPr/>
                    <a:lstStyle/>
                    <a:p>
                      <a:r>
                        <a:rPr lang="en-US" sz="2400" b="1" dirty="0" smtClean="0"/>
                        <a:t>Lunch:</a:t>
                      </a:r>
                      <a:endParaRPr lang="en-US" sz="2400" b="1" dirty="0"/>
                    </a:p>
                  </a:txBody>
                  <a:tcPr/>
                </a:tc>
                <a:tc>
                  <a:txBody>
                    <a:bodyPr/>
                    <a:lstStyle/>
                    <a:p>
                      <a:r>
                        <a:rPr lang="en-US" sz="2400" b="1" dirty="0" smtClean="0"/>
                        <a:t>Vegetable/lentil</a:t>
                      </a:r>
                      <a:r>
                        <a:rPr lang="en-US" sz="2400" b="1" baseline="0" dirty="0" smtClean="0"/>
                        <a:t> casserole, 2 slices wheat bread</a:t>
                      </a:r>
                      <a:endParaRPr lang="en-US" sz="2400" b="1" dirty="0"/>
                    </a:p>
                  </a:txBody>
                  <a:tcPr/>
                </a:tc>
              </a:tr>
              <a:tr h="747010">
                <a:tc>
                  <a:txBody>
                    <a:bodyPr/>
                    <a:lstStyle/>
                    <a:p>
                      <a:r>
                        <a:rPr lang="en-US" sz="2400" b="1" dirty="0" smtClean="0"/>
                        <a:t>Dinner:</a:t>
                      </a:r>
                      <a:endParaRPr lang="en-US" sz="2400" b="1" dirty="0"/>
                    </a:p>
                  </a:txBody>
                  <a:tcPr/>
                </a:tc>
                <a:tc>
                  <a:txBody>
                    <a:bodyPr/>
                    <a:lstStyle/>
                    <a:p>
                      <a:r>
                        <a:rPr lang="en-US" sz="2400" b="1" dirty="0" smtClean="0"/>
                        <a:t>Baked salmon, 2c.</a:t>
                      </a:r>
                      <a:r>
                        <a:rPr lang="en-US" sz="2400" b="1" baseline="0" dirty="0" smtClean="0"/>
                        <a:t> Vegetables, ½ c. brown rice </a:t>
                      </a:r>
                      <a:endParaRPr lang="en-US" sz="2400" b="1" dirty="0"/>
                    </a:p>
                  </a:txBody>
                  <a:tcPr/>
                </a:tc>
              </a:tr>
              <a:tr h="747010">
                <a:tc>
                  <a:txBody>
                    <a:bodyPr/>
                    <a:lstStyle/>
                    <a:p>
                      <a:r>
                        <a:rPr lang="en-US" sz="2400" b="1" dirty="0" smtClean="0"/>
                        <a:t>Snacks:</a:t>
                      </a:r>
                      <a:endParaRPr lang="en-US" sz="2400" b="1" dirty="0"/>
                    </a:p>
                  </a:txBody>
                  <a:tcPr/>
                </a:tc>
                <a:tc>
                  <a:txBody>
                    <a:bodyPr/>
                    <a:lstStyle/>
                    <a:p>
                      <a:r>
                        <a:rPr lang="en-US" sz="2400" b="1" dirty="0" smtClean="0"/>
                        <a:t>Fruit, vegetables, hummus, FF yogurt or cheese</a:t>
                      </a:r>
                      <a:endParaRPr lang="en-US" sz="2400" b="1" dirty="0"/>
                    </a:p>
                  </a:txBody>
                  <a:tcPr/>
                </a:tc>
              </a:tr>
              <a:tr h="517161">
                <a:tc>
                  <a:txBody>
                    <a:bodyPr/>
                    <a:lstStyle/>
                    <a:p>
                      <a:r>
                        <a:rPr lang="en-US" sz="2400" b="1" dirty="0" smtClean="0"/>
                        <a:t>Evaluation:</a:t>
                      </a:r>
                      <a:endParaRPr lang="en-US" sz="2400" b="1" dirty="0"/>
                    </a:p>
                  </a:txBody>
                  <a:tcPr/>
                </a:tc>
                <a:tc>
                  <a:txBody>
                    <a:bodyPr/>
                    <a:lstStyle/>
                    <a:p>
                      <a:r>
                        <a:rPr lang="en-US" sz="2400" b="1" dirty="0" smtClean="0"/>
                        <a:t>1500-1600</a:t>
                      </a:r>
                      <a:r>
                        <a:rPr lang="en-US" sz="2400" b="1" baseline="0" dirty="0" smtClean="0"/>
                        <a:t> kcal,  78g PRO</a:t>
                      </a:r>
                      <a:endParaRPr lang="en-US" sz="2400" b="1" dirty="0"/>
                    </a:p>
                  </a:txBody>
                  <a:tcPr/>
                </a:tc>
              </a:tr>
            </a:tbl>
          </a:graphicData>
        </a:graphic>
      </p:graphicFrame>
    </p:spTree>
    <p:extLst>
      <p:ext uri="{BB962C8B-B14F-4D97-AF65-F5344CB8AC3E}">
        <p14:creationId xmlns:p14="http://schemas.microsoft.com/office/powerpoint/2010/main" val="373587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800" dirty="0" smtClean="0"/>
              <a:t>Define </a:t>
            </a:r>
            <a:r>
              <a:rPr lang="en-US" sz="2800" dirty="0" err="1" smtClean="0"/>
              <a:t>chylothorax</a:t>
            </a:r>
            <a:r>
              <a:rPr lang="en-US" sz="2800" dirty="0" smtClean="0"/>
              <a:t> and related terms</a:t>
            </a:r>
          </a:p>
          <a:p>
            <a:r>
              <a:rPr lang="en-US" sz="2800" dirty="0" smtClean="0"/>
              <a:t>Explain the disease pathophysiology</a:t>
            </a:r>
          </a:p>
          <a:p>
            <a:r>
              <a:rPr lang="en-US" sz="2800" dirty="0" smtClean="0"/>
              <a:t>Assess </a:t>
            </a:r>
            <a:r>
              <a:rPr lang="en-US" sz="2800" dirty="0" err="1" smtClean="0"/>
              <a:t>pt</a:t>
            </a:r>
            <a:r>
              <a:rPr lang="en-US" sz="2800" dirty="0" smtClean="0"/>
              <a:t> </a:t>
            </a:r>
            <a:r>
              <a:rPr lang="en-US" sz="2800" dirty="0" smtClean="0"/>
              <a:t>admission for </a:t>
            </a:r>
            <a:r>
              <a:rPr lang="en-US" sz="2800" dirty="0" err="1" smtClean="0"/>
              <a:t>chylothorax</a:t>
            </a:r>
            <a:r>
              <a:rPr lang="en-US" sz="2800" dirty="0" smtClean="0"/>
              <a:t> dx</a:t>
            </a:r>
          </a:p>
          <a:p>
            <a:r>
              <a:rPr lang="en-US" sz="2800" dirty="0" smtClean="0"/>
              <a:t>Interpret related lab values and describe pertinent </a:t>
            </a:r>
            <a:r>
              <a:rPr lang="en-US" sz="2800" dirty="0" smtClean="0"/>
              <a:t>medications</a:t>
            </a:r>
            <a:endParaRPr lang="en-US" sz="2800" dirty="0" smtClean="0"/>
          </a:p>
          <a:p>
            <a:r>
              <a:rPr lang="en-US" sz="2800" dirty="0" smtClean="0"/>
              <a:t>Address appropriate MNT and supplement use </a:t>
            </a:r>
          </a:p>
          <a:p>
            <a:r>
              <a:rPr lang="en-US" sz="2800" dirty="0" smtClean="0"/>
              <a:t>Monitor and Evaluate progress and adherence to diet through follow up and calorie count  </a:t>
            </a:r>
          </a:p>
          <a:p>
            <a:endParaRPr lang="en-US" dirty="0"/>
          </a:p>
        </p:txBody>
      </p:sp>
    </p:spTree>
    <p:extLst>
      <p:ext uri="{BB962C8B-B14F-4D97-AF65-F5344CB8AC3E}">
        <p14:creationId xmlns:p14="http://schemas.microsoft.com/office/powerpoint/2010/main" val="1196932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Patient Stay</a:t>
            </a:r>
            <a:endParaRPr lang="en-US" dirty="0"/>
          </a:p>
        </p:txBody>
      </p:sp>
      <p:sp>
        <p:nvSpPr>
          <p:cNvPr id="3" name="Content Placeholder 2"/>
          <p:cNvSpPr>
            <a:spLocks noGrp="1"/>
          </p:cNvSpPr>
          <p:nvPr>
            <p:ph idx="1"/>
          </p:nvPr>
        </p:nvSpPr>
        <p:spPr/>
        <p:txBody>
          <a:bodyPr/>
          <a:lstStyle/>
          <a:p>
            <a:r>
              <a:rPr lang="en-US" dirty="0" smtClean="0"/>
              <a:t>8/5/11: RT video assisted </a:t>
            </a:r>
            <a:r>
              <a:rPr lang="en-US" dirty="0" err="1" smtClean="0"/>
              <a:t>thorascopy</a:t>
            </a:r>
            <a:r>
              <a:rPr lang="en-US" dirty="0" smtClean="0"/>
              <a:t>, lobectomy</a:t>
            </a:r>
          </a:p>
          <a:p>
            <a:r>
              <a:rPr lang="en-US" dirty="0" smtClean="0"/>
              <a:t>8/29/11: Exploratory Re-do, RT </a:t>
            </a:r>
            <a:r>
              <a:rPr lang="en-US" dirty="0" err="1" smtClean="0"/>
              <a:t>thorascop</a:t>
            </a:r>
            <a:r>
              <a:rPr lang="en-US" dirty="0" smtClean="0"/>
              <a:t>, thoracic duct ligation, possible </a:t>
            </a:r>
            <a:r>
              <a:rPr lang="en-US" dirty="0" err="1" smtClean="0"/>
              <a:t>pleurodesis</a:t>
            </a:r>
            <a:endParaRPr lang="en-US" dirty="0" smtClean="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0"/>
            <a:ext cx="5086350" cy="348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252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a:t>9/1/11: Nutrition consult ordered for clear liquid diet</a:t>
            </a:r>
          </a:p>
          <a:p>
            <a:r>
              <a:rPr lang="en-US" sz="2800" dirty="0"/>
              <a:t>9/8/11: </a:t>
            </a:r>
            <a:r>
              <a:rPr lang="en-US" sz="2800" dirty="0" err="1" smtClean="0"/>
              <a:t>Lymphangiograph</a:t>
            </a:r>
            <a:r>
              <a:rPr lang="en-US" sz="2800" dirty="0" smtClean="0"/>
              <a:t> </a:t>
            </a:r>
            <a:r>
              <a:rPr lang="en-US" sz="2800" dirty="0"/>
              <a:t>change possible in thoracic duct</a:t>
            </a:r>
          </a:p>
          <a:p>
            <a:r>
              <a:rPr lang="en-US" sz="2800" dirty="0"/>
              <a:t>9/11/11: RT thoracotomy decortication, thoracic duct ligation</a:t>
            </a:r>
          </a:p>
          <a:p>
            <a:r>
              <a:rPr lang="en-US" sz="2800" dirty="0"/>
              <a:t>9/12/11: RT chest tube placement, Full fat diet order, </a:t>
            </a:r>
            <a:r>
              <a:rPr lang="en-US" sz="2800" dirty="0" smtClean="0"/>
              <a:t>AHA </a:t>
            </a:r>
            <a:r>
              <a:rPr lang="en-US" sz="2800" dirty="0"/>
              <a:t>diet order</a:t>
            </a:r>
          </a:p>
          <a:p>
            <a:r>
              <a:rPr lang="en-US" sz="2800" dirty="0"/>
              <a:t>9/14/11: “Apparently resolved </a:t>
            </a:r>
            <a:r>
              <a:rPr lang="en-US" sz="2800" dirty="0" err="1"/>
              <a:t>chylothorax</a:t>
            </a:r>
            <a:r>
              <a:rPr lang="en-US" sz="2800" dirty="0"/>
              <a:t>, now on regular diet with effusion draining”</a:t>
            </a:r>
          </a:p>
        </p:txBody>
      </p:sp>
    </p:spTree>
    <p:extLst>
      <p:ext uri="{BB962C8B-B14F-4D97-AF65-F5344CB8AC3E}">
        <p14:creationId xmlns:p14="http://schemas.microsoft.com/office/powerpoint/2010/main" val="3364123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Issues</a:t>
            </a:r>
            <a:endParaRPr lang="en-US" dirty="0"/>
          </a:p>
        </p:txBody>
      </p:sp>
      <p:sp>
        <p:nvSpPr>
          <p:cNvPr id="3" name="Content Placeholder 2"/>
          <p:cNvSpPr>
            <a:spLocks noGrp="1"/>
          </p:cNvSpPr>
          <p:nvPr>
            <p:ph idx="1"/>
          </p:nvPr>
        </p:nvSpPr>
        <p:spPr/>
        <p:txBody>
          <a:bodyPr>
            <a:normAutofit fontScale="92500"/>
          </a:bodyPr>
          <a:lstStyle/>
          <a:p>
            <a:r>
              <a:rPr lang="en-US" sz="3600" dirty="0" smtClean="0"/>
              <a:t>Gained an extensive knowledge of </a:t>
            </a:r>
            <a:r>
              <a:rPr lang="en-US" sz="3600" dirty="0" err="1" smtClean="0"/>
              <a:t>chylothorax</a:t>
            </a:r>
            <a:r>
              <a:rPr lang="en-US" sz="3600" dirty="0" smtClean="0"/>
              <a:t>, complications, medical treatments, and MNT.</a:t>
            </a:r>
          </a:p>
          <a:p>
            <a:r>
              <a:rPr lang="en-US" sz="3600" dirty="0" smtClean="0"/>
              <a:t>Investigated why MCT oil is not always the most appropriate choice to boost energy intake</a:t>
            </a:r>
          </a:p>
          <a:p>
            <a:r>
              <a:rPr lang="en-US" sz="3600" dirty="0" smtClean="0"/>
              <a:t>Applied methods for using supplementation in unique medical situations</a:t>
            </a:r>
          </a:p>
          <a:p>
            <a:pPr marL="0" indent="0">
              <a:buNone/>
            </a:pPr>
            <a:endParaRPr lang="en-US" dirty="0"/>
          </a:p>
        </p:txBody>
      </p:sp>
    </p:spTree>
    <p:extLst>
      <p:ext uri="{BB962C8B-B14F-4D97-AF65-F5344CB8AC3E}">
        <p14:creationId xmlns:p14="http://schemas.microsoft.com/office/powerpoint/2010/main" val="4055455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To summarize…</a:t>
            </a:r>
            <a:endParaRPr lang="en-US" sz="4800" dirty="0"/>
          </a:p>
        </p:txBody>
      </p:sp>
      <p:sp>
        <p:nvSpPr>
          <p:cNvPr id="3" name="Content Placeholder 2"/>
          <p:cNvSpPr>
            <a:spLocks noGrp="1"/>
          </p:cNvSpPr>
          <p:nvPr>
            <p:ph idx="1"/>
          </p:nvPr>
        </p:nvSpPr>
        <p:spPr/>
        <p:txBody>
          <a:bodyPr>
            <a:normAutofit/>
          </a:bodyPr>
          <a:lstStyle/>
          <a:p>
            <a:r>
              <a:rPr lang="en-US" sz="4000" dirty="0" err="1" smtClean="0"/>
              <a:t>Chylothorax</a:t>
            </a:r>
            <a:r>
              <a:rPr lang="en-US" sz="4000" dirty="0" smtClean="0"/>
              <a:t> is a potentially fatal condition in which MNT plays a vital role in the healing process and prognosis of the patient’s outcome.  </a:t>
            </a:r>
            <a:endParaRPr lang="en-US" sz="4000" dirty="0"/>
          </a:p>
        </p:txBody>
      </p:sp>
    </p:spTree>
    <p:extLst>
      <p:ext uri="{BB962C8B-B14F-4D97-AF65-F5344CB8AC3E}">
        <p14:creationId xmlns:p14="http://schemas.microsoft.com/office/powerpoint/2010/main" val="2623993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Research/References </a:t>
            </a:r>
            <a:endParaRPr lang="en-US" dirty="0"/>
          </a:p>
        </p:txBody>
      </p:sp>
      <p:sp>
        <p:nvSpPr>
          <p:cNvPr id="3" name="Content Placeholder 2"/>
          <p:cNvSpPr>
            <a:spLocks noGrp="1"/>
          </p:cNvSpPr>
          <p:nvPr>
            <p:ph idx="1"/>
          </p:nvPr>
        </p:nvSpPr>
        <p:spPr/>
        <p:txBody>
          <a:bodyPr>
            <a:normAutofit fontScale="77500" lnSpcReduction="20000"/>
          </a:bodyPr>
          <a:lstStyle/>
          <a:p>
            <a:pPr marL="457200" lvl="0" indent="-457200">
              <a:buFont typeface="+mj-lt"/>
              <a:buAutoNum type="arabicPeriod"/>
            </a:pPr>
            <a:r>
              <a:rPr lang="en-US" dirty="0" err="1" smtClean="0"/>
              <a:t>Cerfolio</a:t>
            </a:r>
            <a:r>
              <a:rPr lang="en-US" dirty="0" smtClean="0"/>
              <a:t>, R. (2003, December 1). Ligation of the thoracic duct for </a:t>
            </a:r>
            <a:r>
              <a:rPr lang="en-US" dirty="0" err="1" smtClean="0"/>
              <a:t>chylothorax</a:t>
            </a:r>
            <a:r>
              <a:rPr lang="en-US" dirty="0" smtClean="0"/>
              <a:t>. </a:t>
            </a:r>
            <a:r>
              <a:rPr lang="en-US" i="1" dirty="0" smtClean="0"/>
              <a:t>The Cardiothoracic Surgery Network</a:t>
            </a:r>
            <a:r>
              <a:rPr lang="en-US" dirty="0" smtClean="0"/>
              <a:t>. Retrieved from http://www.ctsnet.org/</a:t>
            </a:r>
          </a:p>
          <a:p>
            <a:pPr marL="457200" lvl="0" indent="-457200">
              <a:buFont typeface="+mj-lt"/>
              <a:buAutoNum type="arabicPeriod"/>
            </a:pPr>
            <a:r>
              <a:rPr lang="en-US" dirty="0" err="1" smtClean="0"/>
              <a:t>Fahimi</a:t>
            </a:r>
            <a:r>
              <a:rPr lang="en-US" dirty="0" smtClean="0"/>
              <a:t>, H., </a:t>
            </a:r>
            <a:r>
              <a:rPr lang="en-US" dirty="0" err="1" smtClean="0"/>
              <a:t>Casselma</a:t>
            </a:r>
            <a:r>
              <a:rPr lang="en-US" dirty="0" smtClean="0"/>
              <a:t>, F., </a:t>
            </a:r>
            <a:r>
              <a:rPr lang="en-US" dirty="0" err="1" smtClean="0"/>
              <a:t>Mariani</a:t>
            </a:r>
            <a:r>
              <a:rPr lang="en-US" dirty="0" smtClean="0"/>
              <a:t>, P., van </a:t>
            </a:r>
            <a:r>
              <a:rPr lang="en-US" dirty="0" err="1" smtClean="0"/>
              <a:t>Boven</a:t>
            </a:r>
            <a:r>
              <a:rPr lang="en-US" dirty="0" smtClean="0"/>
              <a:t>, W., </a:t>
            </a:r>
            <a:r>
              <a:rPr lang="en-US" dirty="0" err="1" smtClean="0"/>
              <a:t>Knaepen</a:t>
            </a:r>
            <a:r>
              <a:rPr lang="en-US" dirty="0" smtClean="0"/>
              <a:t>, P., &amp; van </a:t>
            </a:r>
            <a:r>
              <a:rPr lang="en-US" dirty="0" err="1" smtClean="0"/>
              <a:t>Swieten</a:t>
            </a:r>
            <a:r>
              <a:rPr lang="en-US" dirty="0" smtClean="0"/>
              <a:t>, H. (2001). Current management of postoperative </a:t>
            </a:r>
            <a:r>
              <a:rPr lang="en-US" dirty="0" err="1" smtClean="0"/>
              <a:t>chylothorax</a:t>
            </a:r>
            <a:r>
              <a:rPr lang="en-US" dirty="0" smtClean="0"/>
              <a:t>. The Annals of Thoracic Surgery, (71), 448-450.</a:t>
            </a:r>
          </a:p>
          <a:p>
            <a:pPr marL="457200" lvl="0" indent="-457200">
              <a:buFont typeface="+mj-lt"/>
              <a:buAutoNum type="arabicPeriod"/>
            </a:pPr>
            <a:r>
              <a:rPr lang="en-US" dirty="0" err="1" smtClean="0"/>
              <a:t>Karagianis</a:t>
            </a:r>
            <a:r>
              <a:rPr lang="en-US" dirty="0" smtClean="0"/>
              <a:t>, J., &amp; </a:t>
            </a:r>
            <a:r>
              <a:rPr lang="en-US" dirty="0" err="1" smtClean="0"/>
              <a:t>Sheean</a:t>
            </a:r>
            <a:r>
              <a:rPr lang="en-US" dirty="0" smtClean="0"/>
              <a:t>, P. (2011). Managing secondary </a:t>
            </a:r>
            <a:r>
              <a:rPr lang="en-US" dirty="0" err="1" smtClean="0"/>
              <a:t>chylothorx</a:t>
            </a:r>
            <a:r>
              <a:rPr lang="en-US" dirty="0" smtClean="0"/>
              <a:t>: the implications for medical nutrition </a:t>
            </a:r>
            <a:r>
              <a:rPr lang="en-US" dirty="0" err="1" smtClean="0"/>
              <a:t>therapy.</a:t>
            </a:r>
            <a:r>
              <a:rPr lang="en-US" i="1" dirty="0" err="1" smtClean="0"/>
              <a:t>Journal</a:t>
            </a:r>
            <a:r>
              <a:rPr lang="en-US" i="1" dirty="0" smtClean="0"/>
              <a:t> of the American Dietetic Association</a:t>
            </a:r>
            <a:r>
              <a:rPr lang="en-US" dirty="0" smtClean="0"/>
              <a:t>, </a:t>
            </a:r>
            <a:r>
              <a:rPr lang="en-US" i="1" dirty="0" smtClean="0"/>
              <a:t>111</a:t>
            </a:r>
            <a:r>
              <a:rPr lang="en-US" dirty="0" smtClean="0"/>
              <a:t>(4), 600-604.</a:t>
            </a:r>
          </a:p>
          <a:p>
            <a:pPr marL="457200" lvl="0" indent="-457200">
              <a:buFont typeface="+mj-lt"/>
              <a:buAutoNum type="arabicPeriod"/>
            </a:pPr>
            <a:r>
              <a:rPr lang="en-US" dirty="0" smtClean="0"/>
              <a:t>Maldonado, F., Hawkins, F., Daniels, C., </a:t>
            </a:r>
            <a:r>
              <a:rPr lang="en-US" dirty="0" err="1" smtClean="0"/>
              <a:t>Doerr</a:t>
            </a:r>
            <a:r>
              <a:rPr lang="en-US" dirty="0" smtClean="0"/>
              <a:t>, C., Decker, P., &amp; </a:t>
            </a:r>
            <a:r>
              <a:rPr lang="en-US" dirty="0" err="1" smtClean="0"/>
              <a:t>Ryu</a:t>
            </a:r>
            <a:r>
              <a:rPr lang="en-US" dirty="0" smtClean="0"/>
              <a:t>, J. (2009). Pleural fluid characteristics of </a:t>
            </a:r>
            <a:r>
              <a:rPr lang="en-US" dirty="0" err="1" smtClean="0"/>
              <a:t>chylothorax.</a:t>
            </a:r>
            <a:r>
              <a:rPr lang="en-US" i="1" dirty="0" err="1" smtClean="0"/>
              <a:t>Mayo</a:t>
            </a:r>
            <a:r>
              <a:rPr lang="en-US" i="1" dirty="0" smtClean="0"/>
              <a:t> Clinic Proceedings</a:t>
            </a:r>
            <a:r>
              <a:rPr lang="en-US" dirty="0" smtClean="0"/>
              <a:t>, </a:t>
            </a:r>
            <a:r>
              <a:rPr lang="en-US" i="1" dirty="0" smtClean="0"/>
              <a:t>84</a:t>
            </a:r>
            <a:r>
              <a:rPr lang="en-US" dirty="0" smtClean="0"/>
              <a:t>(2), 129-133.</a:t>
            </a:r>
          </a:p>
          <a:p>
            <a:pPr marL="457200" lvl="0" indent="-457200">
              <a:buFont typeface="+mj-lt"/>
              <a:buAutoNum type="arabicPeriod"/>
            </a:pPr>
            <a:r>
              <a:rPr lang="en-US" dirty="0" err="1" smtClean="0"/>
              <a:t>Pakula</a:t>
            </a:r>
            <a:r>
              <a:rPr lang="en-US" dirty="0" smtClean="0"/>
              <a:t>, A., Phillips, W., &amp; Skinner, R. (2011). A case of a traumatic </a:t>
            </a:r>
            <a:r>
              <a:rPr lang="en-US" dirty="0" err="1" smtClean="0"/>
              <a:t>chyle</a:t>
            </a:r>
            <a:r>
              <a:rPr lang="en-US" dirty="0" smtClean="0"/>
              <a:t> leak following an acute thoracic spine injury: successful resolution whit strict dietary manipulation. </a:t>
            </a:r>
            <a:r>
              <a:rPr lang="en-US" i="1" dirty="0" smtClean="0"/>
              <a:t>World Journal of Emergency Surgery</a:t>
            </a:r>
            <a:r>
              <a:rPr lang="en-US" dirty="0" smtClean="0"/>
              <a:t>, </a:t>
            </a:r>
            <a:r>
              <a:rPr lang="en-US" i="1" dirty="0" smtClean="0"/>
              <a:t>10</a:t>
            </a:r>
            <a:r>
              <a:rPr lang="en-US" dirty="0" smtClean="0"/>
              <a:t>(1186), 6-10.</a:t>
            </a:r>
          </a:p>
          <a:p>
            <a:pPr marL="457200" lvl="0" indent="-457200">
              <a:buFont typeface="+mj-lt"/>
              <a:buAutoNum type="arabicPeriod"/>
            </a:pPr>
            <a:r>
              <a:rPr lang="en-US" i="1" dirty="0" smtClean="0"/>
              <a:t>Professional refresher </a:t>
            </a:r>
            <a:r>
              <a:rPr lang="en-US" i="1" dirty="0" err="1" smtClean="0"/>
              <a:t>chylothorax</a:t>
            </a:r>
            <a:r>
              <a:rPr lang="en-US" dirty="0" smtClean="0"/>
              <a:t>. (</a:t>
            </a:r>
            <a:r>
              <a:rPr lang="en-US" dirty="0" err="1" smtClean="0"/>
              <a:t>n.d.</a:t>
            </a:r>
            <a:r>
              <a:rPr lang="en-US" dirty="0" smtClean="0"/>
              <a:t>). Retrieved from http://www.rd411.com</a:t>
            </a:r>
          </a:p>
          <a:p>
            <a:pPr marL="0" indent="0">
              <a:buNone/>
            </a:pPr>
            <a:endParaRPr lang="en-US" dirty="0"/>
          </a:p>
        </p:txBody>
      </p:sp>
    </p:spTree>
    <p:extLst>
      <p:ext uri="{BB962C8B-B14F-4D97-AF65-F5344CB8AC3E}">
        <p14:creationId xmlns:p14="http://schemas.microsoft.com/office/powerpoint/2010/main" val="210166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Words</a:t>
            </a:r>
            <a:endParaRPr lang="en-US" dirty="0"/>
          </a:p>
        </p:txBody>
      </p:sp>
      <p:sp>
        <p:nvSpPr>
          <p:cNvPr id="3" name="Content Placeholder 2"/>
          <p:cNvSpPr>
            <a:spLocks noGrp="1"/>
          </p:cNvSpPr>
          <p:nvPr>
            <p:ph idx="1"/>
          </p:nvPr>
        </p:nvSpPr>
        <p:spPr/>
        <p:txBody>
          <a:bodyPr>
            <a:normAutofit lnSpcReduction="10000"/>
          </a:bodyPr>
          <a:lstStyle/>
          <a:p>
            <a:r>
              <a:rPr lang="en-US" sz="2800" u="sng" dirty="0" err="1" smtClean="0"/>
              <a:t>Chyle</a:t>
            </a:r>
            <a:r>
              <a:rPr lang="en-US" sz="2800" u="sng" dirty="0" smtClean="0"/>
              <a:t> (lymphatic fluid):</a:t>
            </a:r>
            <a:r>
              <a:rPr lang="en-US" sz="2800" dirty="0" smtClean="0"/>
              <a:t> Milky </a:t>
            </a:r>
            <a:r>
              <a:rPr lang="en-US" sz="2800" dirty="0"/>
              <a:t>white fluid that contains protein, fat, cholesterol, lymphocytes, and electrolytes. Transport of chylomicron</a:t>
            </a:r>
            <a:r>
              <a:rPr lang="en-US" sz="2800" dirty="0" smtClean="0"/>
              <a:t>.</a:t>
            </a:r>
            <a:endParaRPr lang="en-US" sz="2800" u="sng" dirty="0" smtClean="0"/>
          </a:p>
          <a:p>
            <a:r>
              <a:rPr lang="en-US" sz="2800" u="sng" dirty="0" smtClean="0"/>
              <a:t>Thoracic </a:t>
            </a:r>
            <a:r>
              <a:rPr lang="en-US" sz="2800" u="sng" dirty="0" smtClean="0"/>
              <a:t>duct: </a:t>
            </a:r>
            <a:r>
              <a:rPr lang="en-US" sz="2800" dirty="0" smtClean="0"/>
              <a:t>Paper thin, </a:t>
            </a:r>
            <a:r>
              <a:rPr lang="en-US" sz="2800" dirty="0" err="1" smtClean="0"/>
              <a:t>valved</a:t>
            </a:r>
            <a:r>
              <a:rPr lang="en-US" sz="2800" dirty="0" smtClean="0"/>
              <a:t>, tubular structure 2-3 mm in diameter. Main conduit of the lymphatic system and transports 60-70</a:t>
            </a:r>
            <a:r>
              <a:rPr lang="en-US" sz="2800" dirty="0"/>
              <a:t>% of ingested fat to the blood </a:t>
            </a:r>
            <a:r>
              <a:rPr lang="en-US" sz="2800" dirty="0" smtClean="0"/>
              <a:t>stream.</a:t>
            </a:r>
            <a:endParaRPr lang="en-US" sz="2800" dirty="0"/>
          </a:p>
          <a:p>
            <a:r>
              <a:rPr lang="en-US" sz="2800" u="sng" dirty="0" err="1" smtClean="0"/>
              <a:t>Chylothorax</a:t>
            </a:r>
            <a:r>
              <a:rPr lang="en-US" sz="2800" u="sng" dirty="0"/>
              <a:t>: </a:t>
            </a:r>
            <a:r>
              <a:rPr lang="en-US" sz="2800" dirty="0"/>
              <a:t>occurs when </a:t>
            </a:r>
            <a:r>
              <a:rPr lang="en-US" sz="2800" dirty="0" err="1"/>
              <a:t>chyle</a:t>
            </a:r>
            <a:r>
              <a:rPr lang="en-US" sz="2800" dirty="0"/>
              <a:t> collects in the </a:t>
            </a:r>
            <a:r>
              <a:rPr lang="en-US" sz="2800" dirty="0" smtClean="0"/>
              <a:t>pleural space of the thoracic </a:t>
            </a:r>
            <a:r>
              <a:rPr lang="en-US" sz="2800" dirty="0"/>
              <a:t>cavity and cannot drain from the thoracic duct into the </a:t>
            </a:r>
            <a:r>
              <a:rPr lang="en-US" sz="2800" dirty="0" err="1"/>
              <a:t>subclavian</a:t>
            </a:r>
            <a:r>
              <a:rPr lang="en-US" sz="2800" dirty="0"/>
              <a:t> vein</a:t>
            </a:r>
          </a:p>
          <a:p>
            <a:pPr marL="0" indent="0">
              <a:buNone/>
            </a:pPr>
            <a:endParaRPr lang="en-US" dirty="0"/>
          </a:p>
        </p:txBody>
      </p:sp>
    </p:spTree>
    <p:extLst>
      <p:ext uri="{BB962C8B-B14F-4D97-AF65-F5344CB8AC3E}">
        <p14:creationId xmlns:p14="http://schemas.microsoft.com/office/powerpoint/2010/main" val="305982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r>
              <a:rPr lang="en-US" sz="3200" dirty="0" smtClean="0"/>
              <a:t>Secondary to injury; thoracic surgery, abdominal surgery,  </a:t>
            </a:r>
            <a:r>
              <a:rPr lang="en-US" sz="3200" dirty="0" err="1" smtClean="0"/>
              <a:t>esophagectomy</a:t>
            </a:r>
            <a:r>
              <a:rPr lang="en-US" sz="3200" dirty="0" smtClean="0"/>
              <a:t>, lymphoma, neck trauma, thyroid lobectomy, lung lobectomy</a:t>
            </a:r>
          </a:p>
          <a:p>
            <a:r>
              <a:rPr lang="en-US" sz="3200" dirty="0" smtClean="0"/>
              <a:t>Occurs when </a:t>
            </a:r>
            <a:r>
              <a:rPr lang="en-US" sz="3200" dirty="0" err="1" smtClean="0"/>
              <a:t>chyle</a:t>
            </a:r>
            <a:r>
              <a:rPr lang="en-US" sz="3200" dirty="0" smtClean="0"/>
              <a:t> collects in the thoracic cavity </a:t>
            </a:r>
            <a:r>
              <a:rPr lang="en-US" sz="3200" dirty="0" smtClean="0"/>
              <a:t>and fills the pleural space  </a:t>
            </a:r>
            <a:endParaRPr lang="en-US" sz="3200" dirty="0" smtClean="0"/>
          </a:p>
          <a:p>
            <a:r>
              <a:rPr lang="en-US" sz="3200" dirty="0" smtClean="0"/>
              <a:t>Dietary fat promotes </a:t>
            </a:r>
            <a:r>
              <a:rPr lang="en-US" sz="3200" dirty="0" err="1" smtClean="0"/>
              <a:t>chyle</a:t>
            </a:r>
            <a:r>
              <a:rPr lang="en-US" sz="3200" dirty="0" smtClean="0"/>
              <a:t> production.</a:t>
            </a:r>
            <a:endParaRPr lang="en-US" sz="3200"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394165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grpSp>
        <p:nvGrpSpPr>
          <p:cNvPr id="2" name="Group 1"/>
          <p:cNvGrpSpPr/>
          <p:nvPr/>
        </p:nvGrpSpPr>
        <p:grpSpPr>
          <a:xfrm>
            <a:off x="1482110" y="755332"/>
            <a:ext cx="5985490" cy="5416868"/>
            <a:chOff x="1482110" y="755332"/>
            <a:chExt cx="5985490" cy="5416868"/>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110" y="755332"/>
              <a:ext cx="5985490" cy="541686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733800" y="2133600"/>
              <a:ext cx="609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grpSp>
    </p:spTree>
    <p:extLst>
      <p:ext uri="{BB962C8B-B14F-4D97-AF65-F5344CB8AC3E}">
        <p14:creationId xmlns:p14="http://schemas.microsoft.com/office/powerpoint/2010/main" val="1898352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Chyle</a:t>
            </a:r>
            <a:r>
              <a:rPr lang="en-US" dirty="0" smtClean="0"/>
              <a:t> Fluid</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5786" y="2109556"/>
            <a:ext cx="2264814" cy="345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42" y="1809750"/>
            <a:ext cx="5305858"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61542" y="3886200"/>
            <a:ext cx="3629458" cy="2209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flipV="1">
            <a:off x="4191000" y="4343400"/>
            <a:ext cx="2971800" cy="6477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00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Diagnosis</a:t>
            </a:r>
            <a:endParaRPr lang="en-US" dirty="0"/>
          </a:p>
        </p:txBody>
      </p:sp>
      <p:sp>
        <p:nvSpPr>
          <p:cNvPr id="3" name="Content Placeholder 2"/>
          <p:cNvSpPr>
            <a:spLocks noGrp="1"/>
          </p:cNvSpPr>
          <p:nvPr>
            <p:ph idx="1"/>
          </p:nvPr>
        </p:nvSpPr>
        <p:spPr/>
        <p:txBody>
          <a:bodyPr/>
          <a:lstStyle/>
          <a:p>
            <a:r>
              <a:rPr lang="en-US" sz="3600" dirty="0" smtClean="0"/>
              <a:t>Triglyceride level: &gt;110 mg/dl </a:t>
            </a:r>
          </a:p>
          <a:p>
            <a:r>
              <a:rPr lang="en-US" sz="3600" dirty="0" smtClean="0"/>
              <a:t>Presence of chylomicrons in chest tube drainage</a:t>
            </a:r>
          </a:p>
          <a:p>
            <a:r>
              <a:rPr lang="en-US" sz="3600" dirty="0" smtClean="0"/>
              <a:t>Positive Sudan Stain test</a:t>
            </a:r>
          </a:p>
          <a:p>
            <a:r>
              <a:rPr lang="en-US" sz="3600" dirty="0"/>
              <a:t>High volume chest tube output that turns milky white after </a:t>
            </a:r>
            <a:r>
              <a:rPr lang="en-US" sz="3600" dirty="0" smtClean="0"/>
              <a:t>feeding (enteral or PO intake)</a:t>
            </a:r>
            <a:endParaRPr lang="en-US" sz="3600" dirty="0"/>
          </a:p>
          <a:p>
            <a:pPr marL="0" indent="0">
              <a:buNone/>
            </a:pPr>
            <a:endParaRPr lang="en-US" dirty="0"/>
          </a:p>
        </p:txBody>
      </p:sp>
    </p:spTree>
    <p:extLst>
      <p:ext uri="{BB962C8B-B14F-4D97-AF65-F5344CB8AC3E}">
        <p14:creationId xmlns:p14="http://schemas.microsoft.com/office/powerpoint/2010/main" val="234144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a:t>
            </a:r>
            <a:endParaRPr lang="en-US" dirty="0"/>
          </a:p>
        </p:txBody>
      </p:sp>
      <p:sp>
        <p:nvSpPr>
          <p:cNvPr id="3" name="Content Placeholder 2"/>
          <p:cNvSpPr>
            <a:spLocks noGrp="1"/>
          </p:cNvSpPr>
          <p:nvPr>
            <p:ph idx="1"/>
          </p:nvPr>
        </p:nvSpPr>
        <p:spPr/>
        <p:txBody>
          <a:bodyPr/>
          <a:lstStyle/>
          <a:p>
            <a:r>
              <a:rPr lang="en-US" sz="3200" dirty="0" smtClean="0"/>
              <a:t>Risk of respiratory failure and eventual death if not treated </a:t>
            </a:r>
          </a:p>
          <a:p>
            <a:r>
              <a:rPr lang="en-US" sz="3200" dirty="0" smtClean="0"/>
              <a:t>Placement of chest tube</a:t>
            </a:r>
          </a:p>
          <a:p>
            <a:r>
              <a:rPr lang="en-US" sz="3200" dirty="0" smtClean="0"/>
              <a:t>Removal of fluid from thoracic cavity to the abdominal cavity</a:t>
            </a:r>
          </a:p>
          <a:p>
            <a:r>
              <a:rPr lang="en-US" sz="3200" dirty="0" smtClean="0"/>
              <a:t>Use of diuretics </a:t>
            </a:r>
          </a:p>
          <a:p>
            <a:r>
              <a:rPr lang="en-US" sz="3200" dirty="0"/>
              <a:t>Re-operation with thoracic duct ligation within five to seven days after initial procedure</a:t>
            </a:r>
          </a:p>
          <a:p>
            <a:pPr marL="0" indent="0">
              <a:buNone/>
            </a:pPr>
            <a:endParaRPr lang="en-US" dirty="0" smtClean="0"/>
          </a:p>
          <a:p>
            <a:endParaRPr lang="en-US" dirty="0"/>
          </a:p>
        </p:txBody>
      </p:sp>
    </p:spTree>
    <p:extLst>
      <p:ext uri="{BB962C8B-B14F-4D97-AF65-F5344CB8AC3E}">
        <p14:creationId xmlns:p14="http://schemas.microsoft.com/office/powerpoint/2010/main" val="166457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Nutrition Therapies</a:t>
            </a:r>
            <a:endParaRPr lang="en-US" dirty="0"/>
          </a:p>
        </p:txBody>
      </p:sp>
      <p:sp>
        <p:nvSpPr>
          <p:cNvPr id="3" name="Content Placeholder 2"/>
          <p:cNvSpPr>
            <a:spLocks noGrp="1"/>
          </p:cNvSpPr>
          <p:nvPr>
            <p:ph idx="1"/>
          </p:nvPr>
        </p:nvSpPr>
        <p:spPr/>
        <p:txBody>
          <a:bodyPr>
            <a:normAutofit/>
          </a:bodyPr>
          <a:lstStyle/>
          <a:p>
            <a:r>
              <a:rPr lang="en-US" sz="3600" dirty="0" smtClean="0"/>
              <a:t>Fat-free diet required to prevent </a:t>
            </a:r>
            <a:r>
              <a:rPr lang="en-US" sz="3600" dirty="0" err="1" smtClean="0"/>
              <a:t>chyle</a:t>
            </a:r>
            <a:r>
              <a:rPr lang="en-US" sz="3600" dirty="0" smtClean="0"/>
              <a:t> build up in pleural space</a:t>
            </a:r>
            <a:endParaRPr lang="en-US" sz="3600" dirty="0" smtClean="0"/>
          </a:p>
          <a:p>
            <a:r>
              <a:rPr lang="en-US" sz="3600" dirty="0" smtClean="0"/>
              <a:t>Fat-free PO diet or parenteral/ </a:t>
            </a:r>
            <a:r>
              <a:rPr lang="en-US" sz="3600" dirty="0" smtClean="0"/>
              <a:t>enteral feedings </a:t>
            </a:r>
          </a:p>
          <a:p>
            <a:r>
              <a:rPr lang="en-US" sz="3600" dirty="0" smtClean="0"/>
              <a:t>Use of medium-chain fatty acids (MCT</a:t>
            </a:r>
            <a:r>
              <a:rPr lang="en-US" sz="3600" dirty="0" smtClean="0"/>
              <a:t>)</a:t>
            </a:r>
            <a:endParaRPr lang="en-US" sz="3600" dirty="0" smtClean="0"/>
          </a:p>
          <a:p>
            <a:r>
              <a:rPr lang="en-US" sz="3600" dirty="0" smtClean="0"/>
              <a:t>Adding vitamin and mineral supplements as necessary </a:t>
            </a:r>
          </a:p>
        </p:txBody>
      </p:sp>
    </p:spTree>
    <p:extLst>
      <p:ext uri="{BB962C8B-B14F-4D97-AF65-F5344CB8AC3E}">
        <p14:creationId xmlns:p14="http://schemas.microsoft.com/office/powerpoint/2010/main" val="258806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4656</TotalTime>
  <Words>1262</Words>
  <Application>Microsoft Office PowerPoint</Application>
  <PresentationFormat>On-screen Show (4:3)</PresentationFormat>
  <Paragraphs>188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Thatch</vt:lpstr>
      <vt:lpstr>Chylothorax</vt:lpstr>
      <vt:lpstr>Objectives</vt:lpstr>
      <vt:lpstr>Key Words</vt:lpstr>
      <vt:lpstr>Pathophysiology</vt:lpstr>
      <vt:lpstr>PowerPoint Presentation</vt:lpstr>
      <vt:lpstr>Chyle Fluid</vt:lpstr>
      <vt:lpstr>Criteria for Diagnosis</vt:lpstr>
      <vt:lpstr>Medical Treatment</vt:lpstr>
      <vt:lpstr>Common Nutrition Therapies</vt:lpstr>
      <vt:lpstr>Communicating through the consult:</vt:lpstr>
      <vt:lpstr>Meet the Patient</vt:lpstr>
      <vt:lpstr>Anthropometrics</vt:lpstr>
      <vt:lpstr>Medications</vt:lpstr>
      <vt:lpstr>Pertinent Labs: </vt:lpstr>
      <vt:lpstr>Calculated Needs</vt:lpstr>
      <vt:lpstr>Nutrition Diagnosis and Interventions</vt:lpstr>
      <vt:lpstr>Enlive</vt:lpstr>
      <vt:lpstr>Monitor and Evaluate</vt:lpstr>
      <vt:lpstr>Patient’s Concern with diabetes</vt:lpstr>
      <vt:lpstr>Summary of Patient Stay</vt:lpstr>
      <vt:lpstr>PowerPoint Presentation</vt:lpstr>
      <vt:lpstr>Learning Issues</vt:lpstr>
      <vt:lpstr> To summarize…</vt:lpstr>
      <vt:lpstr>Research/References </vt:lpstr>
    </vt:vector>
  </TitlesOfParts>
  <Company>University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Chylothorax</dc:title>
  <dc:creator>Katrina Bellan</dc:creator>
  <cp:lastModifiedBy>Katrina Bellan</cp:lastModifiedBy>
  <cp:revision>65</cp:revision>
  <cp:lastPrinted>2011-10-16T16:16:48Z</cp:lastPrinted>
  <dcterms:created xsi:type="dcterms:W3CDTF">2011-09-18T17:57:07Z</dcterms:created>
  <dcterms:modified xsi:type="dcterms:W3CDTF">2011-10-17T00:52:03Z</dcterms:modified>
</cp:coreProperties>
</file>